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</p:sldIdLst>
  <p:sldSz cy="5143500" cx="9144000"/>
  <p:notesSz cx="6858000" cy="9144000"/>
  <p:embeddedFontLst>
    <p:embeddedFont>
      <p:font typeface="IBM Plex Sans"/>
      <p:regular r:id="rId156"/>
      <p:bold r:id="rId157"/>
      <p:italic r:id="rId158"/>
      <p:boldItalic r:id="rId159"/>
    </p:embeddedFont>
    <p:embeddedFont>
      <p:font typeface="Roboto"/>
      <p:regular r:id="rId160"/>
      <p:bold r:id="rId161"/>
      <p:italic r:id="rId162"/>
      <p:boldItalic r:id="rId163"/>
    </p:embeddedFont>
    <p:embeddedFont>
      <p:font typeface="Nunito"/>
      <p:regular r:id="rId164"/>
      <p:bold r:id="rId165"/>
      <p:italic r:id="rId166"/>
      <p:boldItalic r:id="rId167"/>
    </p:embeddedFont>
    <p:embeddedFont>
      <p:font typeface="Lato"/>
      <p:regular r:id="rId168"/>
      <p:bold r:id="rId169"/>
      <p:italic r:id="rId170"/>
      <p:boldItalic r:id="rId171"/>
    </p:embeddedFont>
    <p:embeddedFont>
      <p:font typeface="Open Sans"/>
      <p:regular r:id="rId172"/>
      <p:bold r:id="rId173"/>
      <p:italic r:id="rId174"/>
      <p:boldItalic r:id="rId1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6" roundtripDataSignature="AMtx7mjTKaj4sV8NnGhA+YnWWUuA2rJL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176" Type="http://customschemas.google.com/relationships/presentationmetadata" Target="metadata"/><Relationship Id="rId36" Type="http://schemas.openxmlformats.org/officeDocument/2006/relationships/slide" Target="slides/slide31.xml"/><Relationship Id="rId175" Type="http://schemas.openxmlformats.org/officeDocument/2006/relationships/font" Target="fonts/OpenSans-boldItalic.fntdata"/><Relationship Id="rId39" Type="http://schemas.openxmlformats.org/officeDocument/2006/relationships/slide" Target="slides/slide34.xml"/><Relationship Id="rId174" Type="http://schemas.openxmlformats.org/officeDocument/2006/relationships/font" Target="fonts/OpenSans-italic.fntdata"/><Relationship Id="rId38" Type="http://schemas.openxmlformats.org/officeDocument/2006/relationships/slide" Target="slides/slide33.xml"/><Relationship Id="rId173" Type="http://schemas.openxmlformats.org/officeDocument/2006/relationships/font" Target="fonts/Open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font" Target="fonts/OpenSans-regular.fntdata"/><Relationship Id="rId65" Type="http://schemas.openxmlformats.org/officeDocument/2006/relationships/slide" Target="slides/slide60.xml"/><Relationship Id="rId171" Type="http://schemas.openxmlformats.org/officeDocument/2006/relationships/font" Target="fonts/Lato-boldItalic.fntdata"/><Relationship Id="rId68" Type="http://schemas.openxmlformats.org/officeDocument/2006/relationships/slide" Target="slides/slide63.xml"/><Relationship Id="rId170" Type="http://schemas.openxmlformats.org/officeDocument/2006/relationships/font" Target="fonts/Lato-italic.fntdata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font" Target="fonts/Nunito-bold.fntdata"/><Relationship Id="rId69" Type="http://schemas.openxmlformats.org/officeDocument/2006/relationships/slide" Target="slides/slide64.xml"/><Relationship Id="rId164" Type="http://schemas.openxmlformats.org/officeDocument/2006/relationships/font" Target="fonts/Nunito-regular.fntdata"/><Relationship Id="rId163" Type="http://schemas.openxmlformats.org/officeDocument/2006/relationships/font" Target="fonts/Roboto-boldItalic.fntdata"/><Relationship Id="rId162" Type="http://schemas.openxmlformats.org/officeDocument/2006/relationships/font" Target="fonts/Roboto-italic.fntdata"/><Relationship Id="rId169" Type="http://schemas.openxmlformats.org/officeDocument/2006/relationships/font" Target="fonts/Lato-bold.fntdata"/><Relationship Id="rId168" Type="http://schemas.openxmlformats.org/officeDocument/2006/relationships/font" Target="fonts/Lato-regular.fntdata"/><Relationship Id="rId167" Type="http://schemas.openxmlformats.org/officeDocument/2006/relationships/font" Target="fonts/Nunito-boldItalic.fntdata"/><Relationship Id="rId166" Type="http://schemas.openxmlformats.org/officeDocument/2006/relationships/font" Target="fonts/Nunito-italic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font" Target="fonts/Roboto-bold.fntdata"/><Relationship Id="rId54" Type="http://schemas.openxmlformats.org/officeDocument/2006/relationships/slide" Target="slides/slide49.xml"/><Relationship Id="rId160" Type="http://schemas.openxmlformats.org/officeDocument/2006/relationships/font" Target="fonts/Roboto-regular.fntdata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font" Target="fonts/IBMPlexSans-boldItalic.fntdata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font" Target="fonts/IBMPlexSans-italic.fntdata"/><Relationship Id="rId157" Type="http://schemas.openxmlformats.org/officeDocument/2006/relationships/font" Target="fonts/IBMPlexSans-bold.fntdata"/><Relationship Id="rId156" Type="http://schemas.openxmlformats.org/officeDocument/2006/relationships/font" Target="fonts/IBMPlexSans-regular.fntdata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6b281c37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6b281c37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6b281c37f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6b281c37f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6b281c37f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6b281c37f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6b281c37f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6b281c37f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6b281c37f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6b281c37f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6b281c37f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6b281c37f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6b281c37f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6b281c37f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6b281c37f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6b281c37f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6b281c37f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6b281c37f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6b281c37f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6b281c37f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6b281c37f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6b281c37f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6b281c37f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6b281c37f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6b281c37f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6b281c37f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6b281c37f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6b281c37f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6b281c37f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6b281c37f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6b281c37f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6b281c37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6b281c37f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6b281c37f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6b281c37f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6b281c37f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6b281c37f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6b281c37f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6b281c37f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6b281c37f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6b281c37f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6b281c37f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6b281c37f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6b281c37f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6b281c37f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6b281c37f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6b281c37f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6b281c37f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6b281c37f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6b281c37f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6b281c37f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6b281c37f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6b281c37f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6b281c37f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6b281c37f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6b281c37f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6b281c37f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26b281c37f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6b281c37f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6b281c37f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6b281c37f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26b281c37f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6b281c37f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6b281c37f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6b281c37f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6b281c37f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6b281c37f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6b281c37f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6b281c37f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6b281c37f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6b281c37f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6b281c37f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6b281c37f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6b281c37f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6b281c37f0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6b281c37f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6b281c37f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6b281c37f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6b281c37f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6b281c37f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6b281c37f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6b281c37f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6b281c37f0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6b281c37f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6b281c37f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6b281c37f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6b281c37f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6b281c37f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6b281c37f0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26b281c37f0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6b281c37f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6b281c37f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6b281c37f0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6b281c37f0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6b281c37f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6b281c37f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6b281c37f0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6b281c37f0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6b281c37f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6b281c37f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767d75f1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26767d75f1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6b281c37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6b281c37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6b281c37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6b281c37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101"/>
          <p:cNvSpPr/>
          <p:nvPr/>
        </p:nvSpPr>
        <p:spPr>
          <a:xfrm>
            <a:off x="-12525" y="4775825"/>
            <a:ext cx="9156600" cy="430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01"/>
          <p:cNvSpPr txBox="1"/>
          <p:nvPr/>
        </p:nvSpPr>
        <p:spPr>
          <a:xfrm>
            <a:off x="6070225" y="4775825"/>
            <a:ext cx="5152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TheTestingAcademy.com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Google Shape;14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25" y="149538"/>
            <a:ext cx="330725" cy="3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2"/>
          <p:cNvSpPr txBox="1"/>
          <p:nvPr>
            <p:ph type="ctrTitle"/>
          </p:nvPr>
        </p:nvSpPr>
        <p:spPr>
          <a:xfrm>
            <a:off x="240150" y="118425"/>
            <a:ext cx="85206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Roboto"/>
              <a:buNone/>
              <a:defRPr sz="45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102"/>
          <p:cNvSpPr txBox="1"/>
          <p:nvPr>
            <p:ph idx="1" type="subTitle"/>
          </p:nvPr>
        </p:nvSpPr>
        <p:spPr>
          <a:xfrm>
            <a:off x="383250" y="1179250"/>
            <a:ext cx="8520600" cy="3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102"/>
          <p:cNvSpPr txBox="1"/>
          <p:nvPr>
            <p:ph idx="12" type="sldNum"/>
          </p:nvPr>
        </p:nvSpPr>
        <p:spPr>
          <a:xfrm>
            <a:off x="8472458" y="4555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102"/>
          <p:cNvSpPr/>
          <p:nvPr/>
        </p:nvSpPr>
        <p:spPr>
          <a:xfrm>
            <a:off x="0" y="4893375"/>
            <a:ext cx="9183000" cy="312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02"/>
          <p:cNvSpPr txBox="1"/>
          <p:nvPr/>
        </p:nvSpPr>
        <p:spPr>
          <a:xfrm>
            <a:off x="6857400" y="4852025"/>
            <a:ext cx="5152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TheTestingAcademy.com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0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0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10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10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10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sdet.live/roadmap-automation" TargetMode="External"/><Relationship Id="rId4" Type="http://schemas.openxmlformats.org/officeDocument/2006/relationships/image" Target="../media/image63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sdet.live/topics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.png"/><Relationship Id="rId4" Type="http://schemas.openxmlformats.org/officeDocument/2006/relationships/image" Target="../media/image5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.png"/><Relationship Id="rId4" Type="http://schemas.openxmlformats.org/officeDocument/2006/relationships/image" Target="../media/image5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hyperlink" Target="https://sdet.live/educative" TargetMode="External"/><Relationship Id="rId4" Type="http://schemas.openxmlformats.org/officeDocument/2006/relationships/image" Target="../media/image7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.png"/><Relationship Id="rId4" Type="http://schemas.openxmlformats.org/officeDocument/2006/relationships/image" Target="../media/image88.png"/><Relationship Id="rId5" Type="http://schemas.openxmlformats.org/officeDocument/2006/relationships/image" Target="../media/image81.png"/><Relationship Id="rId6" Type="http://schemas.openxmlformats.org/officeDocument/2006/relationships/image" Target="../media/image72.png"/><Relationship Id="rId7" Type="http://schemas.openxmlformats.org/officeDocument/2006/relationships/image" Target="../media/image9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3.png"/><Relationship Id="rId4" Type="http://schemas.openxmlformats.org/officeDocument/2006/relationships/image" Target="../media/image78.png"/><Relationship Id="rId9" Type="http://schemas.openxmlformats.org/officeDocument/2006/relationships/image" Target="../media/image70.png"/><Relationship Id="rId5" Type="http://schemas.openxmlformats.org/officeDocument/2006/relationships/image" Target="../media/image87.png"/><Relationship Id="rId6" Type="http://schemas.openxmlformats.org/officeDocument/2006/relationships/image" Target="../media/image84.png"/><Relationship Id="rId7" Type="http://schemas.openxmlformats.org/officeDocument/2006/relationships/image" Target="../media/image71.png"/><Relationship Id="rId8" Type="http://schemas.openxmlformats.org/officeDocument/2006/relationships/image" Target="../media/image6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3.png"/><Relationship Id="rId4" Type="http://schemas.openxmlformats.org/officeDocument/2006/relationships/image" Target="../media/image88.png"/><Relationship Id="rId5" Type="http://schemas.openxmlformats.org/officeDocument/2006/relationships/image" Target="../media/image80.png"/><Relationship Id="rId6" Type="http://schemas.openxmlformats.org/officeDocument/2006/relationships/image" Target="../media/image7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3.png"/><Relationship Id="rId4" Type="http://schemas.openxmlformats.org/officeDocument/2006/relationships/image" Target="../media/image6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.png"/><Relationship Id="rId4" Type="http://schemas.openxmlformats.org/officeDocument/2006/relationships/image" Target="../media/image6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.png"/><Relationship Id="rId4" Type="http://schemas.openxmlformats.org/officeDocument/2006/relationships/image" Target="../media/image7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.png"/><Relationship Id="rId4" Type="http://schemas.openxmlformats.org/officeDocument/2006/relationships/image" Target="../media/image7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.png"/><Relationship Id="rId4" Type="http://schemas.openxmlformats.org/officeDocument/2006/relationships/image" Target="../media/image7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.png"/><Relationship Id="rId4" Type="http://schemas.openxmlformats.org/officeDocument/2006/relationships/image" Target="../media/image7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.png"/><Relationship Id="rId4" Type="http://schemas.openxmlformats.org/officeDocument/2006/relationships/image" Target="../media/image107.png"/><Relationship Id="rId5" Type="http://schemas.openxmlformats.org/officeDocument/2006/relationships/image" Target="../media/image8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.png"/><Relationship Id="rId4" Type="http://schemas.openxmlformats.org/officeDocument/2006/relationships/image" Target="../media/image86.jpg"/><Relationship Id="rId5" Type="http://schemas.openxmlformats.org/officeDocument/2006/relationships/image" Target="../media/image8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.png"/><Relationship Id="rId4" Type="http://schemas.openxmlformats.org/officeDocument/2006/relationships/image" Target="../media/image108.png"/><Relationship Id="rId5" Type="http://schemas.openxmlformats.org/officeDocument/2006/relationships/image" Target="../media/image10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.png"/><Relationship Id="rId4" Type="http://schemas.openxmlformats.org/officeDocument/2006/relationships/image" Target="../media/image8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.png"/><Relationship Id="rId4" Type="http://schemas.openxmlformats.org/officeDocument/2006/relationships/image" Target="../media/image97.png"/><Relationship Id="rId5" Type="http://schemas.openxmlformats.org/officeDocument/2006/relationships/image" Target="../media/image105.png"/><Relationship Id="rId6" Type="http://schemas.openxmlformats.org/officeDocument/2006/relationships/image" Target="../media/image114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.png"/><Relationship Id="rId4" Type="http://schemas.openxmlformats.org/officeDocument/2006/relationships/image" Target="../media/image97.png"/><Relationship Id="rId5" Type="http://schemas.openxmlformats.org/officeDocument/2006/relationships/image" Target="../media/image10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9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.png"/><Relationship Id="rId4" Type="http://schemas.openxmlformats.org/officeDocument/2006/relationships/image" Target="../media/image11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.png"/><Relationship Id="rId4" Type="http://schemas.openxmlformats.org/officeDocument/2006/relationships/image" Target="../media/image89.png"/><Relationship Id="rId5" Type="http://schemas.openxmlformats.org/officeDocument/2006/relationships/image" Target="../media/image94.png"/><Relationship Id="rId6" Type="http://schemas.openxmlformats.org/officeDocument/2006/relationships/image" Target="../media/image116.png"/><Relationship Id="rId7" Type="http://schemas.openxmlformats.org/officeDocument/2006/relationships/image" Target="../media/image10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.png"/><Relationship Id="rId4" Type="http://schemas.openxmlformats.org/officeDocument/2006/relationships/image" Target="../media/image9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18.png"/><Relationship Id="rId4" Type="http://schemas.openxmlformats.org/officeDocument/2006/relationships/image" Target="../media/image115.png"/><Relationship Id="rId5" Type="http://schemas.openxmlformats.org/officeDocument/2006/relationships/image" Target="../media/image9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.png"/><Relationship Id="rId4" Type="http://schemas.openxmlformats.org/officeDocument/2006/relationships/image" Target="../media/image55.png"/><Relationship Id="rId5" Type="http://schemas.openxmlformats.org/officeDocument/2006/relationships/hyperlink" Target="https://sdet.live/become" TargetMode="External"/><Relationship Id="rId6" Type="http://schemas.openxmlformats.org/officeDocument/2006/relationships/image" Target="../media/image9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hyperlink" Target="https://sdet.live/java30days" TargetMode="External"/><Relationship Id="rId4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15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1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0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1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0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1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hyperlink" Target="https://sdet.live/connect" TargetMode="External"/><Relationship Id="rId4" Type="http://schemas.openxmlformats.org/officeDocument/2006/relationships/image" Target="../media/image1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3.png"/><Relationship Id="rId4" Type="http://schemas.openxmlformats.org/officeDocument/2006/relationships/hyperlink" Target="https://sdet.live/WhatsApp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5" Type="http://schemas.openxmlformats.org/officeDocument/2006/relationships/hyperlink" Target="https://stackoverflow.com/questions/15173474/can-we-execute-a-java-program-without-a-main-method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.png"/><Relationship Id="rId4" Type="http://schemas.openxmlformats.org/officeDocument/2006/relationships/hyperlink" Target="https://www.hackerrank.com/challenges/java-substring/problem" TargetMode="External"/><Relationship Id="rId5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png"/><Relationship Id="rId4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.png"/><Relationship Id="rId4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.png"/><Relationship Id="rId4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norvig.com/21-days.html" TargetMode="External"/><Relationship Id="rId4" Type="http://schemas.openxmlformats.org/officeDocument/2006/relationships/image" Target="../media/image2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.png"/><Relationship Id="rId4" Type="http://schemas.openxmlformats.org/officeDocument/2006/relationships/hyperlink" Target="https://www.hackerrank.com/challenges/java-if-else/problem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.png"/><Relationship Id="rId4" Type="http://schemas.openxmlformats.org/officeDocument/2006/relationships/hyperlink" Target="https://www.educative.io/courses/learn-java-from-scratch/m2GAxLW7POR#Sample-input-&amp;-output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.png"/><Relationship Id="rId4" Type="http://schemas.openxmlformats.org/officeDocument/2006/relationships/image" Target="../media/image5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.png"/><Relationship Id="rId4" Type="http://schemas.openxmlformats.org/officeDocument/2006/relationships/image" Target="../media/image5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.png"/><Relationship Id="rId4" Type="http://schemas.openxmlformats.org/officeDocument/2006/relationships/image" Target="../media/image5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311600" y="3956075"/>
            <a:ext cx="85206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700" u="sng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Jump to Core Java</a:t>
            </a:r>
            <a:endParaRPr b="1" sz="2700" u="sng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23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3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{ </a:t>
            </a:r>
            <a:r>
              <a:rPr b="1" lang="en" sz="43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Java</a:t>
            </a:r>
            <a:r>
              <a:rPr b="1" lang="en" sz="43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43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} BluePrint.</a:t>
            </a:r>
            <a:endParaRPr b="1" sz="1600">
              <a:solidFill>
                <a:srgbClr val="109B3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328" y="1175604"/>
            <a:ext cx="2263950" cy="18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 txBox="1"/>
          <p:nvPr>
            <p:ph type="title"/>
          </p:nvPr>
        </p:nvSpPr>
        <p:spPr>
          <a:xfrm>
            <a:off x="736750" y="3073500"/>
            <a:ext cx="2575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 u="sng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Pramod Dutta</a:t>
            </a:r>
            <a:endParaRPr b="1" sz="1800" u="sng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200" y="1265625"/>
            <a:ext cx="4373174" cy="2498949"/>
          </a:xfrm>
          <a:prstGeom prst="rect">
            <a:avLst/>
          </a:prstGeom>
          <a:noFill/>
          <a:ln cap="flat" cmpd="sng" w="9525">
            <a:solidFill>
              <a:srgbClr val="FF790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/>
          <p:nvPr/>
        </p:nvSpPr>
        <p:spPr>
          <a:xfrm>
            <a:off x="651500" y="205750"/>
            <a:ext cx="5803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Primary goals in the creation of the Java language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350" y="544825"/>
            <a:ext cx="6879728" cy="424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6b281c37f0_0_10"/>
          <p:cNvSpPr txBox="1"/>
          <p:nvPr>
            <p:ph type="title"/>
          </p:nvPr>
        </p:nvSpPr>
        <p:spPr>
          <a:xfrm>
            <a:off x="517700" y="298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ROADMAP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8" name="Google Shape;858;g26b281c37f0_0_10"/>
          <p:cNvSpPr txBox="1"/>
          <p:nvPr/>
        </p:nvSpPr>
        <p:spPr>
          <a:xfrm>
            <a:off x="2187350" y="1272150"/>
            <a:ext cx="659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chemeClr val="hlink"/>
                </a:solidFill>
                <a:hlinkClick r:id="rId3"/>
              </a:rPr>
              <a:t>https://sdet.live/roadmap-automation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859" name="Google Shape;859;g26b281c37f0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950" y="1936975"/>
            <a:ext cx="6358744" cy="255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6b281c37f0_0_16"/>
          <p:cNvSpPr txBox="1"/>
          <p:nvPr>
            <p:ph type="title"/>
          </p:nvPr>
        </p:nvSpPr>
        <p:spPr>
          <a:xfrm>
            <a:off x="499400" y="1625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Topics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g26b281c37f0_0_16"/>
          <p:cNvSpPr txBox="1"/>
          <p:nvPr/>
        </p:nvSpPr>
        <p:spPr>
          <a:xfrm>
            <a:off x="2839725" y="2784025"/>
            <a:ext cx="4162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hlink"/>
                </a:solidFill>
                <a:hlinkClick r:id="rId3"/>
              </a:rPr>
              <a:t>https://sdet.live/topics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6b281c37f0_0_21"/>
          <p:cNvSpPr txBox="1"/>
          <p:nvPr>
            <p:ph type="title"/>
          </p:nvPr>
        </p:nvSpPr>
        <p:spPr>
          <a:xfrm>
            <a:off x="499400" y="1625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Course </a:t>
            </a:r>
            <a:r>
              <a:rPr b="1" lang="en" sz="50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Details…</a:t>
            </a: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6b281c37f0_0_25"/>
          <p:cNvSpPr txBox="1"/>
          <p:nvPr>
            <p:ph type="title"/>
          </p:nvPr>
        </p:nvSpPr>
        <p:spPr>
          <a:xfrm>
            <a:off x="349250" y="143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ROADMAP - 4 Months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6" name="Google Shape;876;g26b281c37f0_0_2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g26b281c37f0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025" y="866975"/>
            <a:ext cx="6572134" cy="37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6b281c37f0_0_31"/>
          <p:cNvSpPr txBox="1"/>
          <p:nvPr>
            <p:ph type="title"/>
          </p:nvPr>
        </p:nvSpPr>
        <p:spPr>
          <a:xfrm>
            <a:off x="499400" y="497200"/>
            <a:ext cx="85206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Lato"/>
              <a:buChar char="●"/>
            </a:pPr>
            <a:r>
              <a:rPr b="1" lang="en" sz="3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Core java </a:t>
            </a:r>
            <a:endParaRPr b="1" sz="3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Lato"/>
              <a:buChar char="●"/>
            </a:pPr>
            <a:r>
              <a:rPr b="1" lang="en" sz="3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OOPs Concepts</a:t>
            </a:r>
            <a:endParaRPr b="1" sz="3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Lato"/>
              <a:buChar char="●"/>
            </a:pPr>
            <a:r>
              <a:rPr b="1" lang="en" sz="3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Collection Framework</a:t>
            </a:r>
            <a:endParaRPr b="1" sz="3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Lato"/>
              <a:buChar char="●"/>
            </a:pPr>
            <a:r>
              <a:rPr b="1" lang="en" sz="3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Threading</a:t>
            </a:r>
            <a:endParaRPr b="1" sz="3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Lato"/>
              <a:buChar char="●"/>
            </a:pPr>
            <a:r>
              <a:rPr b="1" lang="en" sz="3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 Patterns</a:t>
            </a:r>
            <a:endParaRPr b="1" sz="3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6b281c37f0_0_35"/>
          <p:cNvSpPr txBox="1"/>
          <p:nvPr>
            <p:ph type="title"/>
          </p:nvPr>
        </p:nvSpPr>
        <p:spPr>
          <a:xfrm>
            <a:off x="349250" y="143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Core Java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8" name="Google Shape;888;g26b281c37f0_0_3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26b281c37f0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900" y="1033700"/>
            <a:ext cx="63055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6b281c37f0_0_41"/>
          <p:cNvSpPr txBox="1"/>
          <p:nvPr>
            <p:ph type="title"/>
          </p:nvPr>
        </p:nvSpPr>
        <p:spPr>
          <a:xfrm>
            <a:off x="456550" y="334350"/>
            <a:ext cx="85206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Collection Framework</a:t>
            </a:r>
            <a:endParaRPr b="1" sz="3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5" name="Google Shape;895;g26b281c37f0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513" y="1003050"/>
            <a:ext cx="4294674" cy="359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g26b281c37f0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950" y="512525"/>
            <a:ext cx="4980087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g26b281c37f0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25" y="963852"/>
            <a:ext cx="6745601" cy="32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g26b281c37f0_0_50"/>
          <p:cNvSpPr txBox="1"/>
          <p:nvPr>
            <p:ph type="title"/>
          </p:nvPr>
        </p:nvSpPr>
        <p:spPr>
          <a:xfrm>
            <a:off x="456550" y="334350"/>
            <a:ext cx="85206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Threading</a:t>
            </a:r>
            <a:endParaRPr b="1" sz="3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6b281c37f0_0_55"/>
          <p:cNvSpPr txBox="1"/>
          <p:nvPr>
            <p:ph type="title"/>
          </p:nvPr>
        </p:nvSpPr>
        <p:spPr>
          <a:xfrm>
            <a:off x="456550" y="334350"/>
            <a:ext cx="85206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HackerRank</a:t>
            </a:r>
            <a:endParaRPr b="1" sz="3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2" name="Google Shape;912;g26b281c37f0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199" y="1127775"/>
            <a:ext cx="6104776" cy="338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/>
          <p:nvPr/>
        </p:nvSpPr>
        <p:spPr>
          <a:xfrm>
            <a:off x="651500" y="205750"/>
            <a:ext cx="5803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Primary goals in the creation of the Java language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313" y="976525"/>
            <a:ext cx="7131374" cy="33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6b281c37f0_0_60"/>
          <p:cNvSpPr txBox="1"/>
          <p:nvPr>
            <p:ph type="title"/>
          </p:nvPr>
        </p:nvSpPr>
        <p:spPr>
          <a:xfrm>
            <a:off x="456550" y="334350"/>
            <a:ext cx="85206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Educative  </a:t>
            </a:r>
            <a:r>
              <a:rPr b="1" lang="en" sz="3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https://sdet.live/educative</a:t>
            </a:r>
            <a:endParaRPr b="1" sz="3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8" name="Google Shape;918;g26b281c37f0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850" y="812550"/>
            <a:ext cx="3030526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6b281c37f0_0_65"/>
          <p:cNvSpPr txBox="1"/>
          <p:nvPr>
            <p:ph type="title"/>
          </p:nvPr>
        </p:nvSpPr>
        <p:spPr>
          <a:xfrm>
            <a:off x="499400" y="1625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Project Overview!!</a:t>
            </a:r>
            <a:endParaRPr b="1" sz="50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4" name="Google Shape;924;g26b281c37f0_0_6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6b281c37f0_0_70"/>
          <p:cNvSpPr txBox="1"/>
          <p:nvPr>
            <p:ph type="title"/>
          </p:nvPr>
        </p:nvSpPr>
        <p:spPr>
          <a:xfrm>
            <a:off x="559050" y="297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Manual Testing Projects</a:t>
            </a:r>
            <a:endParaRPr b="1" sz="50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0" name="Google Shape;930;g26b281c37f0_0_7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g26b281c37f0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725" y="1059975"/>
            <a:ext cx="5370098" cy="23058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2" name="Google Shape;932;g26b281c37f0_0_70"/>
          <p:cNvPicPr preferRelativeResize="0"/>
          <p:nvPr/>
        </p:nvPicPr>
        <p:blipFill rotWithShape="1">
          <a:blip r:embed="rId5">
            <a:alphaModFix/>
          </a:blip>
          <a:srcRect b="0" l="27320" r="0" t="0"/>
          <a:stretch/>
        </p:blipFill>
        <p:spPr>
          <a:xfrm>
            <a:off x="317875" y="1139450"/>
            <a:ext cx="2316550" cy="307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3" name="Google Shape;933;g26b281c37f0_0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1800" y="2317525"/>
            <a:ext cx="2936823" cy="23058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4" name="Google Shape;934;g26b281c37f0_0_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6150" y="2860725"/>
            <a:ext cx="3205648" cy="1762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6b281c37f0_0_79"/>
          <p:cNvSpPr txBox="1"/>
          <p:nvPr>
            <p:ph type="title"/>
          </p:nvPr>
        </p:nvSpPr>
        <p:spPr>
          <a:xfrm>
            <a:off x="551825" y="145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API Testing Projects</a:t>
            </a:r>
            <a:endParaRPr b="1" sz="50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0" name="Google Shape;940;g26b281c37f0_0_79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g26b281c37f0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00" y="1474100"/>
            <a:ext cx="3663825" cy="23683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2" name="Google Shape;942;g26b281c37f0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4300" y="1176275"/>
            <a:ext cx="3010075" cy="1980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3" name="Google Shape;943;g26b281c37f0_0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1850" y="2499875"/>
            <a:ext cx="2745506" cy="1682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4" name="Google Shape;944;g26b281c37f0_0_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8575" y="2342075"/>
            <a:ext cx="3142409" cy="23683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5" name="Google Shape;945;g26b281c37f0_0_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6445" y="3125373"/>
            <a:ext cx="2131380" cy="1682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6" name="Google Shape;946;g26b281c37f0_0_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400" y="3547407"/>
            <a:ext cx="1289800" cy="100482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6b281c37f0_0_90"/>
          <p:cNvSpPr txBox="1"/>
          <p:nvPr>
            <p:ph type="title"/>
          </p:nvPr>
        </p:nvSpPr>
        <p:spPr>
          <a:xfrm>
            <a:off x="559050" y="297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Web Automation Projects</a:t>
            </a:r>
            <a:endParaRPr b="1" sz="50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2" name="Google Shape;952;g26b281c37f0_0_9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g26b281c37f0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75" y="1263225"/>
            <a:ext cx="5370098" cy="23058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4" name="Google Shape;954;g26b281c37f0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575" y="2245673"/>
            <a:ext cx="4441950" cy="16786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5" name="Google Shape;955;g26b281c37f0_0_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9477" y="2986543"/>
            <a:ext cx="3378392" cy="16786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g26b281c37f0_0_9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g26b281c37f0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13" y="58475"/>
            <a:ext cx="8193526" cy="460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6b281c37f0_0_103"/>
          <p:cNvSpPr txBox="1"/>
          <p:nvPr>
            <p:ph type="title"/>
          </p:nvPr>
        </p:nvSpPr>
        <p:spPr>
          <a:xfrm>
            <a:off x="506850" y="12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Roadmap to learn Selenium</a:t>
            </a:r>
            <a:endParaRPr b="1" sz="50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7" name="Google Shape;967;g26b281c37f0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75" y="826200"/>
            <a:ext cx="6097751" cy="38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6b281c37f0_0_108"/>
          <p:cNvSpPr txBox="1"/>
          <p:nvPr>
            <p:ph type="title"/>
          </p:nvPr>
        </p:nvSpPr>
        <p:spPr>
          <a:xfrm>
            <a:off x="499400" y="1625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Web Automation</a:t>
            </a:r>
            <a:b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Selenium Real World Projects</a:t>
            </a:r>
            <a:endParaRPr b="1" sz="50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3" name="Google Shape;973;g26b281c37f0_0_10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6b281c37f0_0_113"/>
          <p:cNvSpPr txBox="1"/>
          <p:nvPr>
            <p:ph type="title"/>
          </p:nvPr>
        </p:nvSpPr>
        <p:spPr>
          <a:xfrm>
            <a:off x="519125" y="433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Key features of Web Automation Framework used</a:t>
            </a:r>
            <a:endParaRPr b="1" sz="32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9" name="Google Shape;979;g26b281c37f0_0_113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g26b281c37f0_0_113"/>
          <p:cNvSpPr txBox="1"/>
          <p:nvPr/>
        </p:nvSpPr>
        <p:spPr>
          <a:xfrm>
            <a:off x="559050" y="1621300"/>
            <a:ext cx="78192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Key features of Web Automation Framework used :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Page Object Model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(POM)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Java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: most convenient programming language.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Maven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: For build management purpose, a common structure can be maintained very easily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TestNG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: Open source, most used Testing Framework, Amazing annotations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Allure Reports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: As it is most clean automation reports and provides lots of useful annotations as well. For better documentation, it has been chosen over other reporting tools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Lombok plugin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: It provides very simple logging framework as compared to other logging methods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Selenium Grid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Handling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Parallel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Execution with Groupings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Supports Cloud Testing Services like 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BrowserStack, SauceLabs.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6b281c37f0_0_119"/>
          <p:cNvSpPr txBox="1"/>
          <p:nvPr>
            <p:ph type="title"/>
          </p:nvPr>
        </p:nvSpPr>
        <p:spPr>
          <a:xfrm>
            <a:off x="559050" y="297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Web Automation - Selenium</a:t>
            </a:r>
            <a:endParaRPr b="1" sz="50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6" name="Google Shape;986;g26b281c37f0_0_119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g26b281c37f0_0_119"/>
          <p:cNvSpPr txBox="1"/>
          <p:nvPr/>
        </p:nvSpPr>
        <p:spPr>
          <a:xfrm>
            <a:off x="786900" y="1335050"/>
            <a:ext cx="7570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700"/>
              <a:buFont typeface="Lato"/>
              <a:buChar char="-"/>
            </a:pPr>
            <a:r>
              <a:rPr b="1" lang="en" sz="27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Grouping.</a:t>
            </a:r>
            <a:endParaRPr b="1" sz="27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700"/>
              <a:buFont typeface="Lato"/>
              <a:buChar char="-"/>
            </a:pPr>
            <a:r>
              <a:rPr b="1" lang="en" sz="27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Parallel Execution.</a:t>
            </a:r>
            <a:endParaRPr b="1" sz="27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700"/>
              <a:buFont typeface="Lato"/>
              <a:buChar char="-"/>
            </a:pPr>
            <a:r>
              <a:rPr b="1" lang="en" sz="27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Running on Grid.</a:t>
            </a:r>
            <a:endParaRPr b="1" sz="27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700"/>
              <a:buFont typeface="Lato"/>
              <a:buChar char="-"/>
            </a:pPr>
            <a:r>
              <a:rPr b="1" lang="en" sz="27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Reports.</a:t>
            </a:r>
            <a:endParaRPr b="1" sz="27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700"/>
              <a:buFont typeface="Lato"/>
              <a:buChar char="-"/>
            </a:pPr>
            <a:r>
              <a:rPr b="1" lang="en" sz="27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Config Properties.</a:t>
            </a:r>
            <a:endParaRPr b="1" sz="27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/>
        </p:nvSpPr>
        <p:spPr>
          <a:xfrm>
            <a:off x="651500" y="205750"/>
            <a:ext cx="5803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Primary goals in the creation of the Java language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01975"/>
            <a:ext cx="8839198" cy="336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g26b281c37f0_0_12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g26b281c37f0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949" y="328175"/>
            <a:ext cx="5003725" cy="355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g26b281c37f0_0_13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g26b281c37f0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825" y="178275"/>
            <a:ext cx="4964049" cy="411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g26b281c37f0_0_13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g26b281c37f0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850" y="298350"/>
            <a:ext cx="7477174" cy="40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6b281c37f0_0_140"/>
          <p:cNvSpPr txBox="1"/>
          <p:nvPr>
            <p:ph type="title"/>
          </p:nvPr>
        </p:nvSpPr>
        <p:spPr>
          <a:xfrm>
            <a:off x="623400" y="419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Playwright Self Added(Pom)</a:t>
            </a:r>
            <a:endParaRPr b="1" sz="50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1" name="Google Shape;1011;g26b281c37f0_0_140"/>
          <p:cNvPicPr preferRelativeResize="0"/>
          <p:nvPr/>
        </p:nvPicPr>
        <p:blipFill rotWithShape="1">
          <a:blip r:embed="rId3">
            <a:alphaModFix/>
          </a:blip>
          <a:srcRect b="0" l="0" r="51416" t="0"/>
          <a:stretch/>
        </p:blipFill>
        <p:spPr>
          <a:xfrm>
            <a:off x="559750" y="1399000"/>
            <a:ext cx="2203700" cy="3136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2" name="Google Shape;1012;g26b281c37f0_0_140"/>
          <p:cNvSpPr txBox="1"/>
          <p:nvPr/>
        </p:nvSpPr>
        <p:spPr>
          <a:xfrm>
            <a:off x="3410375" y="1295175"/>
            <a:ext cx="5039700" cy="31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Key features of Web Automation Framework used :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Page Object Model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(POM)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Java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: most convenient programming language.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Maven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: For build management purpose, a common structure can be maintained very easily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TestNG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: Open source, most used Testing Framework, Amazing annotations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Allure Reports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: As it is most clean automation reports and provides lots of useful annotations as well. For better documentation, it has been chosen over other reporting tools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Parallel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Execution with Groupings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Supports Cloud Testing Services like 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BrowserStack, SauceLabs.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6b281c37f0_0_146"/>
          <p:cNvSpPr txBox="1"/>
          <p:nvPr>
            <p:ph type="title"/>
          </p:nvPr>
        </p:nvSpPr>
        <p:spPr>
          <a:xfrm>
            <a:off x="663325" y="1920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API Testing Projects </a:t>
            </a:r>
            <a:b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Manual + Automation</a:t>
            </a:r>
            <a:endParaRPr b="1" sz="50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8" name="Google Shape;1018;g26b281c37f0_0_14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g26b281c37f0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306" y="498950"/>
            <a:ext cx="1764976" cy="99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6b281c37f0_0_152"/>
          <p:cNvSpPr txBox="1"/>
          <p:nvPr>
            <p:ph type="title"/>
          </p:nvPr>
        </p:nvSpPr>
        <p:spPr>
          <a:xfrm>
            <a:off x="519125" y="433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Manually Testing the APIs</a:t>
            </a:r>
            <a:endParaRPr b="1" sz="32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5" name="Google Shape;1025;g26b281c37f0_0_152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g26b281c37f0_0_152"/>
          <p:cNvSpPr txBox="1"/>
          <p:nvPr/>
        </p:nvSpPr>
        <p:spPr>
          <a:xfrm>
            <a:off x="559050" y="1621300"/>
            <a:ext cx="7819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End to End Life Cycle of STLC from Req. to Test EXECUTION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LIVE Manually Testing an APIs 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4x Examples of Real World Projects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Quizz AND Interview Prep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</p:txBody>
      </p:sp>
      <p:pic>
        <p:nvPicPr>
          <p:cNvPr id="1027" name="Google Shape;1027;g26b281c37f0_0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900" y="2181175"/>
            <a:ext cx="2837871" cy="221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6b281c37f0_0_159"/>
          <p:cNvSpPr txBox="1"/>
          <p:nvPr>
            <p:ph type="title"/>
          </p:nvPr>
        </p:nvSpPr>
        <p:spPr>
          <a:xfrm>
            <a:off x="519125" y="433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Key features of API Automation Framework used</a:t>
            </a:r>
            <a:endParaRPr b="1" sz="32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3" name="Google Shape;1033;g26b281c37f0_0_159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26b281c37f0_0_159"/>
          <p:cNvSpPr txBox="1"/>
          <p:nvPr/>
        </p:nvSpPr>
        <p:spPr>
          <a:xfrm>
            <a:off x="559050" y="1621300"/>
            <a:ext cx="78192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Key features of REST API Automation Framework used : (Supports SOAP(xml) also)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Cucumber BDD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Java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: most convenient programming language.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Maven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: For build management purpose, a common structure can be maintained very easily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TestNG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: Open source, most used Testing Framework, Amazing annotations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Allure Reports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: As it is most clean automation reports and provides lots of useful annotations as well. For better documentation, it has been chosen over other reporting tools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Lombok plugin</a:t>
            </a: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 : It provides very simple logging framework as compared to other logging methods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HTTP Methods Wrappers available. 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Support to GraphQL (in future)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lang="en" sz="1200">
                <a:solidFill>
                  <a:srgbClr val="080808"/>
                </a:solidFill>
                <a:highlight>
                  <a:srgbClr val="FFFFFF"/>
                </a:highlight>
              </a:rPr>
              <a:t>JSON Payload easy support.</a:t>
            </a:r>
            <a:endParaRPr sz="1200">
              <a:solidFill>
                <a:srgbClr val="08080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g26b281c37f0_0_16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g26b281c37f0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375" y="123775"/>
            <a:ext cx="5407852" cy="442027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6b281c37f0_0_170"/>
          <p:cNvSpPr txBox="1"/>
          <p:nvPr>
            <p:ph type="title"/>
          </p:nvPr>
        </p:nvSpPr>
        <p:spPr>
          <a:xfrm>
            <a:off x="311700" y="402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Cucumber BDD + Rest Assured</a:t>
            </a:r>
            <a:endParaRPr b="1" sz="45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6" name="Google Shape;1046;g26b281c37f0_0_17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g26b281c37f0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375" y="1430950"/>
            <a:ext cx="3479624" cy="29922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8" name="Google Shape;1048;g26b281c37f0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224" y="2252051"/>
            <a:ext cx="4648074" cy="15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6b281c37f0_0_177"/>
          <p:cNvSpPr txBox="1"/>
          <p:nvPr>
            <p:ph type="title"/>
          </p:nvPr>
        </p:nvSpPr>
        <p:spPr>
          <a:xfrm>
            <a:off x="311700" y="402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CI/CD</a:t>
            </a:r>
            <a:endParaRPr b="1" sz="45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4" name="Google Shape;1054;g26b281c37f0_0_177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g26b281c37f0_0_177"/>
          <p:cNvPicPr preferRelativeResize="0"/>
          <p:nvPr/>
        </p:nvPicPr>
        <p:blipFill rotWithShape="1">
          <a:blip r:embed="rId4">
            <a:alphaModFix/>
          </a:blip>
          <a:srcRect b="0" l="0" r="29388" t="0"/>
          <a:stretch/>
        </p:blipFill>
        <p:spPr>
          <a:xfrm>
            <a:off x="352075" y="1243850"/>
            <a:ext cx="4008726" cy="319342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6" name="Google Shape;1056;g26b281c37f0_0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73600"/>
            <a:ext cx="4260299" cy="269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247375" y="0"/>
            <a:ext cx="84447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Core Funda of Java is</a:t>
            </a:r>
            <a:r>
              <a:rPr b="1" lang="en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br>
              <a:rPr b="1" lang="en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Write once and Run anywhere!!</a:t>
            </a:r>
            <a:endParaRPr b="1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775" y="1601350"/>
            <a:ext cx="6000275" cy="29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6b281c37f0_0_184"/>
          <p:cNvSpPr txBox="1"/>
          <p:nvPr>
            <p:ph type="title"/>
          </p:nvPr>
        </p:nvSpPr>
        <p:spPr>
          <a:xfrm>
            <a:off x="523375" y="291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TheTestingAcademy Mobile Automation Framework</a:t>
            </a:r>
            <a:endParaRPr b="1" sz="41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2" name="Google Shape;1062;g26b281c37f0_0_184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g26b281c37f0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00" y="1381725"/>
            <a:ext cx="3123475" cy="317812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4" name="Google Shape;1064;g26b281c37f0_0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5925" y="1987900"/>
            <a:ext cx="5415076" cy="186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6b281c37f0_0_191"/>
          <p:cNvSpPr txBox="1"/>
          <p:nvPr>
            <p:ph type="title"/>
          </p:nvPr>
        </p:nvSpPr>
        <p:spPr>
          <a:xfrm>
            <a:off x="523375" y="291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Resume Building</a:t>
            </a:r>
            <a:endParaRPr b="1" sz="41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0" name="Google Shape;1070;g26b281c37f0_0_191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g26b281c37f0_0_191"/>
          <p:cNvSpPr txBox="1"/>
          <p:nvPr/>
        </p:nvSpPr>
        <p:spPr>
          <a:xfrm>
            <a:off x="3985425" y="1437625"/>
            <a:ext cx="4392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Creating a Resume that works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Help in Job finding and research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LinkedIn methods to research jobs for Automation Tester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200"/>
              <a:buChar char="●"/>
            </a:pP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</a:rPr>
              <a:t>Tips and Tricks to get more HR Call</a:t>
            </a:r>
            <a:endParaRPr b="1" sz="1200">
              <a:solidFill>
                <a:srgbClr val="080808"/>
              </a:solidFill>
              <a:highlight>
                <a:srgbClr val="FFFFFF"/>
              </a:highlight>
            </a:endParaRPr>
          </a:p>
        </p:txBody>
      </p:sp>
      <p:pic>
        <p:nvPicPr>
          <p:cNvPr id="1072" name="Google Shape;1072;g26b281c37f0_0_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00" y="1261275"/>
            <a:ext cx="3114202" cy="3226651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6b281c37f0_0_198"/>
          <p:cNvSpPr txBox="1"/>
          <p:nvPr>
            <p:ph type="title"/>
          </p:nvPr>
        </p:nvSpPr>
        <p:spPr>
          <a:xfrm>
            <a:off x="256100" y="1903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Written Notes, (Recordings 24x7)</a:t>
            </a:r>
            <a:endParaRPr b="1" sz="34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8" name="Google Shape;1078;g26b281c37f0_0_19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g26b281c37f0_0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25" y="1307950"/>
            <a:ext cx="4131726" cy="269147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0" name="Google Shape;1080;g26b281c37f0_0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776" y="2810600"/>
            <a:ext cx="4154451" cy="1830818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1" name="Google Shape;1081;g26b281c37f0_0_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150" y="951750"/>
            <a:ext cx="8108499" cy="3758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6b281c37f0_0_206"/>
          <p:cNvSpPr txBox="1"/>
          <p:nvPr>
            <p:ph type="title"/>
          </p:nvPr>
        </p:nvSpPr>
        <p:spPr>
          <a:xfrm>
            <a:off x="256100" y="1903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Access to 24x7 LMS</a:t>
            </a:r>
            <a:endParaRPr b="1" sz="41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7" name="Google Shape;1087;g26b281c37f0_0_20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g26b281c37f0_0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25" y="1307950"/>
            <a:ext cx="4131726" cy="269147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9" name="Google Shape;1089;g26b281c37f0_0_206"/>
          <p:cNvSpPr txBox="1"/>
          <p:nvPr>
            <p:ph type="title"/>
          </p:nvPr>
        </p:nvSpPr>
        <p:spPr>
          <a:xfrm>
            <a:off x="2965825" y="1621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Quiz</a:t>
            </a:r>
            <a:endParaRPr b="1" sz="41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Assignments</a:t>
            </a:r>
            <a:endParaRPr b="1" sz="41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0" name="Google Shape;1090;g26b281c37f0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776" y="2810600"/>
            <a:ext cx="4154451" cy="1830818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6b281c37f0_0_214"/>
          <p:cNvSpPr txBox="1"/>
          <p:nvPr>
            <p:ph type="title"/>
          </p:nvPr>
        </p:nvSpPr>
        <p:spPr>
          <a:xfrm>
            <a:off x="523375" y="58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Doubt Session &amp; Group Discussion</a:t>
            </a:r>
            <a:endParaRPr b="1" sz="41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6" name="Google Shape;1096;g26b281c37f0_0_214"/>
          <p:cNvPicPr preferRelativeResize="0"/>
          <p:nvPr/>
        </p:nvPicPr>
        <p:blipFill rotWithShape="1">
          <a:blip r:embed="rId3">
            <a:alphaModFix/>
          </a:blip>
          <a:srcRect b="9649" l="0" r="0" t="0"/>
          <a:stretch/>
        </p:blipFill>
        <p:spPr>
          <a:xfrm>
            <a:off x="1453825" y="986975"/>
            <a:ext cx="6587448" cy="3347849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6b281c37f0_0_219"/>
          <p:cNvSpPr txBox="1"/>
          <p:nvPr>
            <p:ph type="title"/>
          </p:nvPr>
        </p:nvSpPr>
        <p:spPr>
          <a:xfrm>
            <a:off x="523375" y="291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Curated Jobs, </a:t>
            </a:r>
            <a:b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Passing Resume to HRs</a:t>
            </a:r>
            <a:endParaRPr b="1" sz="41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2" name="Google Shape;1102;g26b281c37f0_0_219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g26b281c37f0_0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75" y="1680200"/>
            <a:ext cx="4115500" cy="2588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4" name="Google Shape;1104;g26b281c37f0_0_219"/>
          <p:cNvSpPr txBox="1"/>
          <p:nvPr/>
        </p:nvSpPr>
        <p:spPr>
          <a:xfrm>
            <a:off x="4482625" y="1909100"/>
            <a:ext cx="4392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80808"/>
              </a:buClr>
              <a:buSzPts val="2000"/>
              <a:buChar char="●"/>
            </a:pPr>
            <a:r>
              <a:rPr b="1" lang="en" sz="2000">
                <a:solidFill>
                  <a:srgbClr val="080808"/>
                </a:solidFill>
                <a:highlight>
                  <a:srgbClr val="FFFFFF"/>
                </a:highlight>
              </a:rPr>
              <a:t>Updated Curated Jobs Share</a:t>
            </a:r>
            <a:endParaRPr b="1" sz="20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Char char="●"/>
            </a:pPr>
            <a:r>
              <a:rPr b="1" lang="en" sz="2000">
                <a:solidFill>
                  <a:srgbClr val="080808"/>
                </a:solidFill>
                <a:highlight>
                  <a:srgbClr val="FFFFFF"/>
                </a:highlight>
              </a:rPr>
              <a:t>Reference of Alumni if possible</a:t>
            </a:r>
            <a:endParaRPr b="1" sz="20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Char char="●"/>
            </a:pPr>
            <a:r>
              <a:rPr b="1" lang="en" sz="2000">
                <a:solidFill>
                  <a:srgbClr val="080808"/>
                </a:solidFill>
                <a:highlight>
                  <a:srgbClr val="FFFFFF"/>
                </a:highlight>
              </a:rPr>
              <a:t>Circulating Resumes within peers</a:t>
            </a:r>
            <a:endParaRPr b="1" sz="20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Char char="●"/>
            </a:pPr>
            <a:r>
              <a:rPr b="1" lang="en" sz="2000">
                <a:solidFill>
                  <a:srgbClr val="080808"/>
                </a:solidFill>
                <a:highlight>
                  <a:srgbClr val="FFFFFF"/>
                </a:highlight>
              </a:rPr>
              <a:t>References</a:t>
            </a:r>
            <a:endParaRPr b="1" sz="2000">
              <a:solidFill>
                <a:srgbClr val="08080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26b281c37f0_0_226"/>
          <p:cNvSpPr txBox="1"/>
          <p:nvPr>
            <p:ph type="title"/>
          </p:nvPr>
        </p:nvSpPr>
        <p:spPr>
          <a:xfrm>
            <a:off x="0" y="291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Mock Interview Prep</a:t>
            </a:r>
            <a:endParaRPr b="1" sz="41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0" name="Google Shape;1110;g26b281c37f0_0_22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g26b281c37f0_0_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75" y="231575"/>
            <a:ext cx="2244500" cy="149635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2" name="Google Shape;1112;g26b281c37f0_0_226"/>
          <p:cNvSpPr txBox="1"/>
          <p:nvPr/>
        </p:nvSpPr>
        <p:spPr>
          <a:xfrm>
            <a:off x="4572000" y="1133250"/>
            <a:ext cx="43929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80808"/>
              </a:buClr>
              <a:buSzPts val="1500"/>
              <a:buChar char="●"/>
            </a:pPr>
            <a:r>
              <a:rPr b="1" lang="en" sz="1500">
                <a:solidFill>
                  <a:srgbClr val="080808"/>
                </a:solidFill>
                <a:highlight>
                  <a:srgbClr val="FFFFFF"/>
                </a:highlight>
              </a:rPr>
              <a:t>Discussion on How to Crack QA Interview</a:t>
            </a:r>
            <a:endParaRPr b="1" sz="15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500"/>
              <a:buChar char="●"/>
            </a:pPr>
            <a:r>
              <a:rPr b="1" lang="en" sz="1500">
                <a:solidFill>
                  <a:srgbClr val="080808"/>
                </a:solidFill>
                <a:highlight>
                  <a:srgbClr val="FFFFFF"/>
                </a:highlight>
              </a:rPr>
              <a:t>How to Prepare for Interview ?</a:t>
            </a:r>
            <a:endParaRPr b="1" sz="15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500"/>
              <a:buChar char="●"/>
            </a:pPr>
            <a:r>
              <a:rPr b="1" lang="en" sz="1500">
                <a:solidFill>
                  <a:srgbClr val="080808"/>
                </a:solidFill>
                <a:highlight>
                  <a:srgbClr val="FFFFFF"/>
                </a:highlight>
              </a:rPr>
              <a:t>Tips and Tricks which helped me to crack QA Interview</a:t>
            </a:r>
            <a:endParaRPr b="1" sz="150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500"/>
              <a:buChar char="●"/>
            </a:pPr>
            <a:r>
              <a:rPr b="1" lang="en" sz="1500">
                <a:solidFill>
                  <a:srgbClr val="080808"/>
                </a:solidFill>
                <a:highlight>
                  <a:srgbClr val="FFFFFF"/>
                </a:highlight>
              </a:rPr>
              <a:t>Things you should avoid in QA Interview</a:t>
            </a:r>
            <a:endParaRPr b="1" sz="1500">
              <a:solidFill>
                <a:srgbClr val="080808"/>
              </a:solidFill>
              <a:highlight>
                <a:srgbClr val="FFFFFF"/>
              </a:highlight>
            </a:endParaRPr>
          </a:p>
        </p:txBody>
      </p:sp>
      <p:pic>
        <p:nvPicPr>
          <p:cNvPr id="1113" name="Google Shape;1113;g26b281c37f0_0_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600" y="1821150"/>
            <a:ext cx="4283023" cy="17107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4" name="Google Shape;1114;g26b281c37f0_0_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552" y="3330975"/>
            <a:ext cx="2653149" cy="1383076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5" name="Google Shape;1115;g26b281c37f0_0_2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0925" y="3041950"/>
            <a:ext cx="3043876" cy="1559051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6b281c37f0_0_236"/>
          <p:cNvSpPr txBox="1"/>
          <p:nvPr>
            <p:ph type="title"/>
          </p:nvPr>
        </p:nvSpPr>
        <p:spPr>
          <a:xfrm>
            <a:off x="444250" y="17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Certificate of Completion!!</a:t>
            </a:r>
            <a:endParaRPr b="1" sz="41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1" name="Google Shape;1121;g26b281c37f0_0_23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g26b281c37f0_0_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625" y="927525"/>
            <a:ext cx="4795289" cy="37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6b281c37f0_0_242"/>
          <p:cNvSpPr txBox="1"/>
          <p:nvPr>
            <p:ph type="title"/>
          </p:nvPr>
        </p:nvSpPr>
        <p:spPr>
          <a:xfrm>
            <a:off x="-1679675" y="367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9900FF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TOTAL VALUE </a:t>
            </a:r>
            <a:endParaRPr b="1" sz="4200">
              <a:solidFill>
                <a:srgbClr val="9900FF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9900FF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~92,000</a:t>
            </a:r>
            <a:endParaRPr b="1" sz="4200">
              <a:solidFill>
                <a:srgbClr val="9900FF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8" name="Google Shape;1128;g26b281c37f0_0_242"/>
          <p:cNvSpPr txBox="1"/>
          <p:nvPr/>
        </p:nvSpPr>
        <p:spPr>
          <a:xfrm>
            <a:off x="523400" y="1642550"/>
            <a:ext cx="5800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4 Month - LIVE Course - Rs 45,000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>
                <a:highlight>
                  <a:srgbClr val="FFFF00"/>
                </a:highlight>
              </a:rPr>
              <a:t>5+ Bonus</a:t>
            </a:r>
            <a:r>
              <a:rPr b="1" lang="en" sz="2000"/>
              <a:t> (Manual Course + API Testing Course) - Rs - </a:t>
            </a:r>
            <a:r>
              <a:rPr b="1" lang="en" sz="2000">
                <a:highlight>
                  <a:srgbClr val="FFFF00"/>
                </a:highlight>
              </a:rPr>
              <a:t>15,000</a:t>
            </a:r>
            <a:endParaRPr b="1" sz="2000">
              <a:highlight>
                <a:srgbClr val="FFFF00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SDET Club Access </a:t>
            </a:r>
            <a:r>
              <a:rPr b="1" lang="en" sz="2000">
                <a:highlight>
                  <a:srgbClr val="FFFF00"/>
                </a:highlight>
              </a:rPr>
              <a:t>Lifetime. - Rs - 5,999 </a:t>
            </a:r>
            <a:endParaRPr b="1" sz="2000">
              <a:highlight>
                <a:srgbClr val="FFFF00"/>
              </a:highlight>
            </a:endParaRPr>
          </a:p>
        </p:txBody>
      </p:sp>
      <p:pic>
        <p:nvPicPr>
          <p:cNvPr id="1129" name="Google Shape;1129;g26b281c37f0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202" y="2368312"/>
            <a:ext cx="2047200" cy="171042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0" name="Google Shape;1130;g26b281c37f0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675" y="258275"/>
            <a:ext cx="2987626" cy="14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g26b281c37f0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3550" y="990651"/>
            <a:ext cx="1212475" cy="12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6b281c37f0_0_250"/>
          <p:cNvSpPr txBox="1"/>
          <p:nvPr>
            <p:ph type="title"/>
          </p:nvPr>
        </p:nvSpPr>
        <p:spPr>
          <a:xfrm>
            <a:off x="523375" y="219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Special Class Coupon</a:t>
            </a:r>
            <a:br>
              <a:rPr b="1" lang="en" sz="3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3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Discount: </a:t>
            </a:r>
            <a:r>
              <a:rPr b="1" lang="en" sz="3800">
                <a:solidFill>
                  <a:srgbClr val="9900FF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PROMODE</a:t>
            </a:r>
            <a:endParaRPr b="1" sz="3800">
              <a:solidFill>
                <a:srgbClr val="9900FF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7" name="Google Shape;1137;g26b281c37f0_0_25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g26b281c37f0_0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950" y="1435249"/>
            <a:ext cx="4164024" cy="238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g26b281c37f0_0_250"/>
          <p:cNvSpPr txBox="1"/>
          <p:nvPr/>
        </p:nvSpPr>
        <p:spPr>
          <a:xfrm>
            <a:off x="523375" y="4031575"/>
            <a:ext cx="6840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u="sng">
                <a:solidFill>
                  <a:schemeClr val="hlink"/>
                </a:solidFill>
                <a:hlinkClick r:id="rId5"/>
              </a:rPr>
              <a:t>https://sdet.live/become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pic>
        <p:nvPicPr>
          <p:cNvPr id="1140" name="Google Shape;1140;g26b281c37f0_0_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4549" y="1366150"/>
            <a:ext cx="2665425" cy="26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290000" y="204725"/>
            <a:ext cx="84447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3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Run anywhere ??</a:t>
            </a:r>
            <a:br>
              <a:rPr b="1" lang="en" sz="43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lang="en" sz="4300" u="sng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JVM Architecture</a:t>
            </a:r>
            <a:endParaRPr b="1" sz="4300" u="sng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100" y="1814375"/>
            <a:ext cx="4813512" cy="27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6b281c37f0_0_258"/>
          <p:cNvSpPr txBox="1"/>
          <p:nvPr>
            <p:ph type="title"/>
          </p:nvPr>
        </p:nvSpPr>
        <p:spPr>
          <a:xfrm>
            <a:off x="-1679675" y="367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9900FF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Price Rs 9999</a:t>
            </a:r>
            <a:endParaRPr b="1" sz="5500">
              <a:solidFill>
                <a:srgbClr val="9900FF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6" name="Google Shape;1146;g26b281c37f0_0_258"/>
          <p:cNvSpPr txBox="1"/>
          <p:nvPr/>
        </p:nvSpPr>
        <p:spPr>
          <a:xfrm>
            <a:off x="368425" y="1295700"/>
            <a:ext cx="4424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F00"/>
                </a:highlight>
              </a:rPr>
              <a:t>LIVE Class</a:t>
            </a:r>
            <a:endParaRPr b="1" sz="20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1 Month - LIVE Course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Access to Previous Batch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Playwright with Java Course.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>
                <a:highlight>
                  <a:srgbClr val="FFFF00"/>
                </a:highlight>
              </a:rPr>
              <a:t>5+ Bonus</a:t>
            </a:r>
            <a:r>
              <a:rPr b="1" lang="en" sz="2000"/>
              <a:t> (Manual Course + API Testing Course)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SDET Club Access </a:t>
            </a:r>
            <a:r>
              <a:rPr b="1" lang="en" sz="2000">
                <a:highlight>
                  <a:srgbClr val="FFFF00"/>
                </a:highlight>
              </a:rPr>
              <a:t>Lifetime.</a:t>
            </a:r>
            <a:endParaRPr b="1" sz="2000">
              <a:highlight>
                <a:srgbClr val="FFFF00"/>
              </a:highlight>
            </a:endParaRPr>
          </a:p>
        </p:txBody>
      </p:sp>
      <p:sp>
        <p:nvSpPr>
          <p:cNvPr id="1147" name="Google Shape;1147;g26b281c37f0_0_258"/>
          <p:cNvSpPr txBox="1"/>
          <p:nvPr/>
        </p:nvSpPr>
        <p:spPr>
          <a:xfrm>
            <a:off x="1584750" y="4030075"/>
            <a:ext cx="6595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u="sng">
                <a:solidFill>
                  <a:schemeClr val="hlink"/>
                </a:solidFill>
                <a:hlinkClick r:id="rId3"/>
              </a:rPr>
              <a:t>https://sdet.live/java30days</a:t>
            </a:r>
            <a:endParaRPr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</a:endParaRPr>
          </a:p>
        </p:txBody>
      </p:sp>
      <p:pic>
        <p:nvPicPr>
          <p:cNvPr id="1148" name="Google Shape;1148;g26b281c37f0_0_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802" y="246950"/>
            <a:ext cx="2047200" cy="171042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9" name="Google Shape;1149;g26b281c37f0_0_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87335"/>
            <a:ext cx="1950048" cy="109481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0" name="Google Shape;1150;g26b281c37f0_0_258"/>
          <p:cNvSpPr txBox="1"/>
          <p:nvPr/>
        </p:nvSpPr>
        <p:spPr>
          <a:xfrm>
            <a:off x="5150875" y="2708275"/>
            <a:ext cx="715800" cy="14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51" name="Google Shape;1151;g26b281c37f0_0_258"/>
          <p:cNvSpPr txBox="1"/>
          <p:nvPr/>
        </p:nvSpPr>
        <p:spPr>
          <a:xfrm>
            <a:off x="5084425" y="2549400"/>
            <a:ext cx="8487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java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52" name="Google Shape;1152;g26b281c37f0_0_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975" y="491980"/>
            <a:ext cx="1950051" cy="97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g26b281c37f0_0_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4763" y="1093976"/>
            <a:ext cx="1212475" cy="12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g26b281c37f0_0_2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6000" y="2187325"/>
            <a:ext cx="1747924" cy="17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6b281c37f0_0_271"/>
          <p:cNvSpPr txBox="1"/>
          <p:nvPr>
            <p:ph type="title"/>
          </p:nvPr>
        </p:nvSpPr>
        <p:spPr>
          <a:xfrm>
            <a:off x="465125" y="125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Testimonials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0" name="Google Shape;1160;g26b281c37f0_0_271"/>
          <p:cNvSpPr txBox="1"/>
          <p:nvPr/>
        </p:nvSpPr>
        <p:spPr>
          <a:xfrm>
            <a:off x="428625" y="4159275"/>
            <a:ext cx="71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g26b281c37f0_0_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448" y="875500"/>
            <a:ext cx="4787300" cy="16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g26b281c37f0_0_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856" y="2258076"/>
            <a:ext cx="4964869" cy="13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g26b281c37f0_0_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77" y="1568700"/>
            <a:ext cx="2988125" cy="254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6b281c37f0_0_279"/>
          <p:cNvSpPr txBox="1"/>
          <p:nvPr>
            <p:ph type="title"/>
          </p:nvPr>
        </p:nvSpPr>
        <p:spPr>
          <a:xfrm>
            <a:off x="465125" y="125075"/>
            <a:ext cx="8520600" cy="28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9900FF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BONUS - </a:t>
            </a:r>
            <a:br>
              <a:rPr b="1" lang="en" sz="3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3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Playwright with Java for Web Automation Testing + API Testing(+UI)</a:t>
            </a:r>
            <a:endParaRPr b="1" sz="38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9" name="Google Shape;1169;g26b281c37f0_0_279"/>
          <p:cNvSpPr txBox="1"/>
          <p:nvPr/>
        </p:nvSpPr>
        <p:spPr>
          <a:xfrm>
            <a:off x="428625" y="4159275"/>
            <a:ext cx="71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0" name="Google Shape;1170;g26b281c37f0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75" y="2398325"/>
            <a:ext cx="2133075" cy="21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g26b281c37f0_0_279"/>
          <p:cNvSpPr/>
          <p:nvPr/>
        </p:nvSpPr>
        <p:spPr>
          <a:xfrm>
            <a:off x="4363000" y="3129800"/>
            <a:ext cx="576000" cy="6156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26b281c37f0_0_279"/>
          <p:cNvSpPr txBox="1"/>
          <p:nvPr/>
        </p:nvSpPr>
        <p:spPr>
          <a:xfrm>
            <a:off x="6571800" y="3996150"/>
            <a:ext cx="277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Rs 5,999, Self PACED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Will be Release on </a:t>
            </a:r>
            <a:r>
              <a:rPr b="1" lang="en" sz="1000">
                <a:solidFill>
                  <a:schemeClr val="dk1"/>
                </a:solidFill>
              </a:rPr>
              <a:t>APR End.</a:t>
            </a:r>
            <a:endParaRPr b="1" sz="1000"/>
          </a:p>
        </p:txBody>
      </p:sp>
      <p:pic>
        <p:nvPicPr>
          <p:cNvPr id="1173" name="Google Shape;1173;g26b281c37f0_0_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588" y="2721788"/>
            <a:ext cx="1431626" cy="143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6b281c37f0_0_288"/>
          <p:cNvSpPr txBox="1"/>
          <p:nvPr>
            <p:ph type="title"/>
          </p:nvPr>
        </p:nvSpPr>
        <p:spPr>
          <a:xfrm>
            <a:off x="465125" y="125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World it be worth it?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9" name="Google Shape;1179;g26b281c37f0_0_288"/>
          <p:cNvSpPr txBox="1"/>
          <p:nvPr/>
        </p:nvSpPr>
        <p:spPr>
          <a:xfrm>
            <a:off x="428625" y="4159275"/>
            <a:ext cx="71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g26b281c37f0_0_288"/>
          <p:cNvSpPr txBox="1"/>
          <p:nvPr>
            <p:ph type="title"/>
          </p:nvPr>
        </p:nvSpPr>
        <p:spPr>
          <a:xfrm>
            <a:off x="311700" y="13339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Get into a Single course Teaching you </a:t>
            </a:r>
            <a:endParaRPr b="1"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Manual + API + Web Automation</a:t>
            </a:r>
            <a:endParaRPr b="1"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1" name="Google Shape;1181;g26b281c37f0_0_288"/>
          <p:cNvSpPr txBox="1"/>
          <p:nvPr>
            <p:ph type="title"/>
          </p:nvPr>
        </p:nvSpPr>
        <p:spPr>
          <a:xfrm>
            <a:off x="365075" y="2542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Give you access to SDET.club with 4500+ QA?</a:t>
            </a:r>
            <a:endParaRPr b="1"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2" name="Google Shape;1182;g26b281c37f0_0_288"/>
          <p:cNvSpPr txBox="1"/>
          <p:nvPr>
            <p:ph type="title"/>
          </p:nvPr>
        </p:nvSpPr>
        <p:spPr>
          <a:xfrm>
            <a:off x="465125" y="3384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Lifetime Access and Masterclasses weekly</a:t>
            </a:r>
            <a:endParaRPr b="1"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3" name="Google Shape;1183;g26b281c37f0_0_288"/>
          <p:cNvSpPr txBox="1"/>
          <p:nvPr>
            <p:ph type="title"/>
          </p:nvPr>
        </p:nvSpPr>
        <p:spPr>
          <a:xfrm>
            <a:off x="590375" y="40461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Learn from a person 12+ Year Cracked Multiple companies</a:t>
            </a:r>
            <a:endParaRPr b="1"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b281c37f0_0_297"/>
          <p:cNvSpPr txBox="1"/>
          <p:nvPr>
            <p:ph type="title"/>
          </p:nvPr>
        </p:nvSpPr>
        <p:spPr>
          <a:xfrm>
            <a:off x="465125" y="125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Important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9" name="Google Shape;1189;g26b281c37f0_0_297"/>
          <p:cNvSpPr txBox="1"/>
          <p:nvPr/>
        </p:nvSpPr>
        <p:spPr>
          <a:xfrm>
            <a:off x="428625" y="4159275"/>
            <a:ext cx="71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0" name="Google Shape;1190;g26b281c37f0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25" y="125075"/>
            <a:ext cx="7015800" cy="45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6b281c37f0_0_303"/>
          <p:cNvSpPr txBox="1"/>
          <p:nvPr>
            <p:ph type="title"/>
          </p:nvPr>
        </p:nvSpPr>
        <p:spPr>
          <a:xfrm>
            <a:off x="465125" y="125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EMI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6" name="Google Shape;1196;g26b281c37f0_0_303"/>
          <p:cNvSpPr txBox="1"/>
          <p:nvPr/>
        </p:nvSpPr>
        <p:spPr>
          <a:xfrm>
            <a:off x="428625" y="4159275"/>
            <a:ext cx="71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g26b281c37f0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788" y="966875"/>
            <a:ext cx="3921075" cy="367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6b281c37f0_0_309"/>
          <p:cNvSpPr txBox="1"/>
          <p:nvPr>
            <p:ph type="title"/>
          </p:nvPr>
        </p:nvSpPr>
        <p:spPr>
          <a:xfrm>
            <a:off x="465125" y="125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Important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3" name="Google Shape;1203;g26b281c37f0_0_309"/>
          <p:cNvSpPr txBox="1"/>
          <p:nvPr/>
        </p:nvSpPr>
        <p:spPr>
          <a:xfrm>
            <a:off x="428625" y="4159275"/>
            <a:ext cx="71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4" name="Google Shape;1204;g26b281c37f0_0_309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1822875" y="1188363"/>
            <a:ext cx="5067525" cy="274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6b281c37f0_0_315"/>
          <p:cNvSpPr txBox="1"/>
          <p:nvPr>
            <p:ph type="title"/>
          </p:nvPr>
        </p:nvSpPr>
        <p:spPr>
          <a:xfrm>
            <a:off x="465125" y="125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Testimonials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g26b281c37f0_0_315"/>
          <p:cNvSpPr txBox="1"/>
          <p:nvPr/>
        </p:nvSpPr>
        <p:spPr>
          <a:xfrm>
            <a:off x="428625" y="4159275"/>
            <a:ext cx="71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1" name="Google Shape;1211;g26b281c37f0_0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448" y="875500"/>
            <a:ext cx="4787300" cy="16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g26b281c37f0_0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856" y="2258076"/>
            <a:ext cx="4964869" cy="13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g26b281c37f0_0_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77" y="1568700"/>
            <a:ext cx="2988125" cy="254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6b281c37f0_0_323"/>
          <p:cNvSpPr txBox="1"/>
          <p:nvPr>
            <p:ph type="title"/>
          </p:nvPr>
        </p:nvSpPr>
        <p:spPr>
          <a:xfrm>
            <a:off x="909800" y="2124763"/>
            <a:ext cx="8484600" cy="10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How can I help?</a:t>
            </a:r>
            <a:endParaRPr b="1" sz="56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u="sng">
                <a:solidFill>
                  <a:schemeClr val="hlink"/>
                </a:solidFill>
                <a:highlight>
                  <a:schemeClr val="accent6"/>
                </a:highlight>
                <a:hlinkClick r:id="rId3"/>
              </a:rPr>
              <a:t>https://sdet.live/connect</a:t>
            </a:r>
            <a:endParaRPr sz="5400">
              <a:solidFill>
                <a:srgbClr val="9900F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9" name="Google Shape;1219;g26b281c37f0_0_323"/>
          <p:cNvPicPr preferRelativeResize="0"/>
          <p:nvPr/>
        </p:nvPicPr>
        <p:blipFill rotWithShape="1">
          <a:blip r:embed="rId4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6b281c37f0_0_328"/>
          <p:cNvSpPr txBox="1"/>
          <p:nvPr>
            <p:ph type="title"/>
          </p:nvPr>
        </p:nvSpPr>
        <p:spPr>
          <a:xfrm>
            <a:off x="576200" y="939150"/>
            <a:ext cx="8484600" cy="10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How can I help?</a:t>
            </a:r>
            <a:endParaRPr b="1" sz="41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9900FF"/>
                </a:solidFill>
                <a:highlight>
                  <a:schemeClr val="accent6"/>
                </a:highlight>
              </a:rPr>
              <a:t>https://sdet.live/become</a:t>
            </a:r>
            <a:endParaRPr sz="3900">
              <a:solidFill>
                <a:srgbClr val="9900F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5" name="Google Shape;1225;g26b281c37f0_0_32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g26b281c37f0_0_328"/>
          <p:cNvSpPr txBox="1"/>
          <p:nvPr/>
        </p:nvSpPr>
        <p:spPr>
          <a:xfrm>
            <a:off x="1151700" y="1831350"/>
            <a:ext cx="6840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u="sng">
                <a:solidFill>
                  <a:schemeClr val="hlink"/>
                </a:solidFill>
                <a:hlinkClick r:id="rId4"/>
              </a:rPr>
              <a:t>https://sdet.live/WhatsApp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sp>
        <p:nvSpPr>
          <p:cNvPr id="1227" name="Google Shape;1227;g26b281c37f0_0_328"/>
          <p:cNvSpPr txBox="1"/>
          <p:nvPr>
            <p:ph type="title"/>
          </p:nvPr>
        </p:nvSpPr>
        <p:spPr>
          <a:xfrm>
            <a:off x="311700" y="31429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Special Class Discount: </a:t>
            </a:r>
            <a:r>
              <a:rPr b="1" lang="en" sz="3800">
                <a:solidFill>
                  <a:srgbClr val="9900FF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PROMODE</a:t>
            </a:r>
            <a:endParaRPr b="1" sz="3800">
              <a:solidFill>
                <a:srgbClr val="BF9000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8" name="Google Shape;1228;g26b281c37f0_0_3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https://sdet.live/become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290000" y="204725"/>
            <a:ext cx="84447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3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Run anywhere ??</a:t>
            </a:r>
            <a:br>
              <a:rPr b="1" lang="en" sz="43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lang="en" sz="4300" u="sng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JVM Architecture</a:t>
            </a:r>
            <a:endParaRPr b="1" sz="4300" u="sng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75" y="1780225"/>
            <a:ext cx="5739350" cy="28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 txBox="1"/>
          <p:nvPr/>
        </p:nvSpPr>
        <p:spPr>
          <a:xfrm>
            <a:off x="6320625" y="19021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Java Development Kit (JDK</a:t>
            </a:r>
            <a:r>
              <a:rPr b="0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6320625" y="23793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JRE</a:t>
            </a:r>
            <a:r>
              <a:rPr b="0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(Java Runtime Environment)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6320625" y="2925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JVM (Java Virtual Machine)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400">
                <a:solidFill>
                  <a:srgbClr val="FF7903"/>
                </a:solidFill>
              </a:rPr>
              <a:t>Thanks, for attending Class</a:t>
            </a:r>
            <a:endParaRPr b="1" sz="4400">
              <a:solidFill>
                <a:srgbClr val="FF790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4400">
              <a:solidFill>
                <a:srgbClr val="FF790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400">
                <a:solidFill>
                  <a:srgbClr val="FF7903"/>
                </a:solidFill>
              </a:rPr>
              <a:t>I hope you liked it. Say Thanks in Comment :)  </a:t>
            </a:r>
            <a:endParaRPr b="1" sz="4400">
              <a:solidFill>
                <a:srgbClr val="FF790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290000" y="204725"/>
            <a:ext cx="84447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3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JDK &gt; JRE&gt; JVM</a:t>
            </a:r>
            <a:endParaRPr b="1" sz="4300" u="sng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520325" y="15841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Java Development Kit (JDK</a:t>
            </a:r>
            <a:r>
              <a:rPr b="0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520325" y="2869088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JRE</a:t>
            </a:r>
            <a:r>
              <a:rPr b="0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(Java Runtime Environment)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520325" y="3932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JVM (Java Virtual Machine)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3821375" y="15439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73239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used for developing Java applications</a:t>
            </a:r>
            <a:r>
              <a:rPr b="0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3241350" y="1885100"/>
            <a:ext cx="55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includes the Java Runtime Environment (JRE), an interpreter/loader (Java), a compiler (javac), an archiver (jar), a documentation generator (Javadoc), and other tools needed in Java development.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3520325" y="31731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execute your java program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5791750" y="31731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 develop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3463100" y="3932250"/>
            <a:ext cx="522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JVM is responsible for executing the java program line by line, hence it is also known as an interpreter.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290000" y="204725"/>
            <a:ext cx="84447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3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JDK &gt; JRE&gt; JVM</a:t>
            </a:r>
            <a:endParaRPr b="1" sz="4300" u="sng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1565" l="0" r="0" t="0"/>
          <a:stretch/>
        </p:blipFill>
        <p:spPr>
          <a:xfrm>
            <a:off x="1466000" y="886100"/>
            <a:ext cx="5947974" cy="381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874000" y="58475"/>
            <a:ext cx="729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How Java Works?</a:t>
            </a:r>
            <a:endParaRPr b="1" i="0" sz="18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0150" y="743550"/>
            <a:ext cx="5382910" cy="398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874000" y="58475"/>
            <a:ext cx="729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How Java Works?</a:t>
            </a:r>
            <a:endParaRPr b="1" i="0" sz="18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1654800" y="1202700"/>
            <a:ext cx="622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Code -&gt; Compile It (Javac) -&gt; Run the Compiled Code -&gt; JVM installed on Machines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6025" y="1818300"/>
            <a:ext cx="3549550" cy="25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75175" y="15398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2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Remove Coding FEAR!</a:t>
            </a:r>
            <a:r>
              <a:rPr b="1" lang="en" sz="42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br>
              <a:rPr b="1" lang="en" sz="42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lang="en" sz="42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Jump to programming(1 Shot)</a:t>
            </a:r>
            <a:endParaRPr b="1" sz="22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Running Java File Using CMD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1351950" y="1509775"/>
            <a:ext cx="644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filename.java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7675" y="1560975"/>
            <a:ext cx="3223025" cy="16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1305075" y="2695000"/>
            <a:ext cx="3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 com.thetestingacademy.MyClass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1351950" y="2023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 to src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9225" y="3197175"/>
            <a:ext cx="4879076" cy="13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What does the compiler do?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728650" y="1373300"/>
            <a:ext cx="776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60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850"/>
              <a:buFont typeface="Georgia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compiler is a translator that acts as an intermediary between the programmer and the CPU on the computer.</a:t>
            </a:r>
            <a:endParaRPr b="0" i="0" sz="18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Code Structure in Java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475" y="1371100"/>
            <a:ext cx="28575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>
            <a:off x="4043150" y="1714500"/>
            <a:ext cx="46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Holds -&gt; Methods -&gt; Statements (what Methods can do)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Code Structure in Java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525" y="1263938"/>
            <a:ext cx="5476050" cy="32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!Important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728650" y="1373300"/>
            <a:ext cx="77697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Every line that needs to be executed should be inside a class.</a:t>
            </a:r>
            <a:endParaRPr b="0" i="0" sz="19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Declarations and definitions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7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class HelloWorld</a:t>
            </a:r>
            <a:r>
              <a:rPr b="0" i="0" lang="en" sz="18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the class declaration. </a:t>
            </a:r>
            <a:endParaRPr b="0" i="0" sz="18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60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850"/>
              <a:buFont typeface="Georgia"/>
              <a:buChar char="-"/>
            </a:pPr>
            <a:r>
              <a:rPr b="0" i="0" lang="en" sz="18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main is the point from where all the Java programs start its execution.</a:t>
            </a:r>
            <a:endParaRPr b="0" i="0" sz="18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60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850"/>
              <a:buFont typeface="Georgia"/>
              <a:buChar char="-"/>
            </a:pPr>
            <a:r>
              <a:rPr b="0" i="0" lang="en" sz="18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Just as sentences in English must be terminated with a period.</a:t>
            </a:r>
            <a:endParaRPr b="0" i="0" sz="18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60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850"/>
              <a:buFont typeface="Georgia"/>
              <a:buChar char="-"/>
            </a:pPr>
            <a:r>
              <a:rPr b="0" i="0" lang="en" sz="18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Just as sentences in English can span several lines, so can the statements in Java.</a:t>
            </a:r>
            <a:endParaRPr b="0" i="0" sz="18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60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850"/>
              <a:buFont typeface="Georgia"/>
              <a:buChar char="-"/>
            </a:pPr>
            <a:r>
              <a:t/>
            </a:r>
            <a:endParaRPr b="0" i="0" sz="18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Doubts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2064250" y="1373300"/>
            <a:ext cx="4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I have to put Main() Method in every class to run?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2115450" y="2363100"/>
            <a:ext cx="491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No, We can have multiple classes in Java, to run we need only one main method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!Important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925200" y="1324950"/>
            <a:ext cx="7293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3D3D4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Did you know?</a:t>
            </a:r>
            <a:r>
              <a:rPr b="0" i="0" lang="en" sz="2300" u="none" cap="none" strike="noStrike">
                <a:solidFill>
                  <a:srgbClr val="3D3D4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The </a:t>
            </a:r>
            <a:r>
              <a:rPr b="0" i="0" lang="en" sz="2200" u="none" cap="none" strike="noStrike">
                <a:solidFill>
                  <a:srgbClr val="C7254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System.out.println()</a:t>
            </a:r>
            <a:r>
              <a:rPr b="0" i="0" lang="en" sz="2300" u="none" cap="none" strike="noStrike">
                <a:solidFill>
                  <a:srgbClr val="3D3D4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displays text in the current line of the console and then move the cursor to the beginning of the next line.</a:t>
            </a:r>
            <a:endParaRPr b="0" i="0" sz="2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999" y="2532980"/>
            <a:ext cx="7747476" cy="216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241900" y="1475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5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Quiz</a:t>
            </a:r>
            <a:endParaRPr b="1" sz="5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925200" y="1141375"/>
            <a:ext cx="7293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we execute a java program without a main method?</a:t>
            </a:r>
            <a:endParaRPr b="0" i="0" sz="26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241900" y="1475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5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Quiz</a:t>
            </a:r>
            <a:endParaRPr b="1" sz="5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925200" y="1141375"/>
            <a:ext cx="7293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we execute a java program without a main method?</a:t>
            </a:r>
            <a:endParaRPr b="0" i="0" sz="26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925200" y="2126575"/>
            <a:ext cx="538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Yes, we can execute a java program without a main method by using a static block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025" y="2680675"/>
            <a:ext cx="7642289" cy="200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2593075" y="1646250"/>
            <a:ext cx="609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https://stackoverflow.com/questions/15173474/can-we-execute-a-java-program-without-a-main-method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874000" y="348500"/>
            <a:ext cx="729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What you can Say in Main Method?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1637725" y="2072750"/>
            <a:ext cx="491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something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Some Things Again and Again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some under this condition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Loop and Loop Again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type="title"/>
          </p:nvPr>
        </p:nvSpPr>
        <p:spPr>
          <a:xfrm>
            <a:off x="311700" y="1039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50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Agenda </a:t>
            </a:r>
            <a:endParaRPr b="1" sz="5000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89000" y="945725"/>
            <a:ext cx="79329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Char char="●"/>
            </a:pPr>
            <a:r>
              <a:rPr b="1" i="0" lang="en" sz="18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Install Java JDK</a:t>
            </a:r>
            <a:endParaRPr b="1" i="0" sz="18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Char char="●"/>
            </a:pPr>
            <a:r>
              <a:rPr b="1" i="0" lang="en" sz="18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Variables</a:t>
            </a:r>
            <a:endParaRPr b="1" i="0" sz="18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Char char="●"/>
            </a:pPr>
            <a:r>
              <a:rPr b="1" i="0" lang="en" sz="18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Data Types</a:t>
            </a:r>
            <a:endParaRPr b="1" i="0" sz="18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Char char="●"/>
            </a:pPr>
            <a:r>
              <a:rPr b="1" i="0" lang="en" sz="18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String Class &amp; Casting</a:t>
            </a:r>
            <a:endParaRPr b="1" i="0" sz="18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Char char="●"/>
            </a:pPr>
            <a:r>
              <a:rPr b="1" i="0" lang="en" sz="18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Operators</a:t>
            </a:r>
            <a:endParaRPr b="1" i="0" sz="18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AutoNum type="alphaLcPeriod"/>
            </a:pPr>
            <a:r>
              <a:rPr b="1" i="0" lang="en" sz="18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Arithmetic Operators</a:t>
            </a:r>
            <a:endParaRPr b="1" i="0" sz="18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AutoNum type="alphaLcPeriod"/>
            </a:pPr>
            <a:r>
              <a:rPr b="1" i="0" lang="en" sz="18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Assignment Operators</a:t>
            </a:r>
            <a:endParaRPr b="1" i="0" sz="18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AutoNum type="alphaLcPeriod"/>
            </a:pPr>
            <a:r>
              <a:rPr b="1" i="0" lang="en" sz="18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Comparison/Relational Operators</a:t>
            </a:r>
            <a:endParaRPr b="1" i="0" sz="18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Lato"/>
              <a:buAutoNum type="alphaLcPeriod"/>
            </a:pPr>
            <a:r>
              <a:rPr b="1" i="0" lang="en" sz="18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Logical Operators</a:t>
            </a:r>
            <a:endParaRPr b="1" i="0" sz="18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Variables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725025" y="1133600"/>
            <a:ext cx="658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variable is a container (storage area) used to hold data.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variable should be given a unique name (identifier).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9250" y="1699350"/>
            <a:ext cx="5490245" cy="28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2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Variables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725025" y="1133600"/>
            <a:ext cx="6585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 variable is a storage location paired with an associated symbolic name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(an identifier), which contains some known or unknown quantity of information referred to as a value.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 in Java are strongly typed; thus they all must have a data type declared with their identifier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three rules to create an identifier: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Characters from A to Z, as well as their lowercase counterparts, can be used.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Numbers from 0-9 can be used.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characters that can be used are $ (the dollar sign) and _ (underscore).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>
            <a:off x="351475" y="348500"/>
            <a:ext cx="7816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Where are the variables stored?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725025" y="1133600"/>
            <a:ext cx="658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Variables, once declared in the program, are allocated space in memory.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itself is organized as a long collection of one byte after another.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900" y="1891800"/>
            <a:ext cx="2544962" cy="265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4075" y="1891800"/>
            <a:ext cx="2798624" cy="22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4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Variables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725025" y="1133600"/>
            <a:ext cx="658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variable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variable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static variable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8775" y="1394600"/>
            <a:ext cx="2544962" cy="265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Variables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5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600" y="127125"/>
            <a:ext cx="6862574" cy="45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6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Data Types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725025" y="1133600"/>
            <a:ext cx="658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types are declarations for 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2 types of Data Types 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Primitive Data types : to store simple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950" y="2149525"/>
            <a:ext cx="4448977" cy="255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4310025" y="15865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These are the data types of fixed size.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7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Data Types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725025" y="1133600"/>
            <a:ext cx="658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Non-Primitive Data types :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to store complex values</a:t>
            </a:r>
            <a:endParaRPr b="0" i="0" sz="14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are of variable size &amp; are usually declared with a ‘new’ keyword.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405425" y="2183650"/>
            <a:ext cx="545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 : String, Arrays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String name = new String("Aman");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int[] marks = new int[3];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marks[0] = 97;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marks[1] = 98;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marks[2] = 95;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8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Data Types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 txBox="1"/>
          <p:nvPr/>
        </p:nvSpPr>
        <p:spPr>
          <a:xfrm>
            <a:off x="725025" y="1133600"/>
            <a:ext cx="6585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// A short type is a 16 bit signed integer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short age; // Stores from +32,767 to -32,768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// An int type is a 32 bit signed integer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int age; // Stores from +2,147,483,647 to -2,147,483,648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A long type is a 64 bit signed integer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long age; // Stores from +9,223,372,036,854,775,807 to -9,223,372,036,854,775,808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4310025" y="15865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These are the data types of fixed size.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9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Data Types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725025" y="1133600"/>
            <a:ext cx="658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float radius1 = 0.00000000000863872078f;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System.out.println(radius1);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double radius = 0.00000000000863872078;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System.out.println(radius);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Data Types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1225" y="1350250"/>
            <a:ext cx="4180477" cy="24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type="title"/>
          </p:nvPr>
        </p:nvSpPr>
        <p:spPr>
          <a:xfrm>
            <a:off x="311700" y="1039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50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Agenda </a:t>
            </a:r>
            <a:endParaRPr b="1" sz="5000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6"/>
          <p:cNvSpPr txBox="1"/>
          <p:nvPr/>
        </p:nvSpPr>
        <p:spPr>
          <a:xfrm>
            <a:off x="857250" y="1009250"/>
            <a:ext cx="79329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Lato"/>
              <a:buChar char="●"/>
            </a:pPr>
            <a:r>
              <a:rPr b="1" i="0" lang="en" sz="23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Math class</a:t>
            </a:r>
            <a:endParaRPr b="1" i="0" sz="23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Lato"/>
              <a:buChar char="●"/>
            </a:pPr>
            <a:r>
              <a:rPr b="1" i="0" lang="en" sz="23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Taking Input</a:t>
            </a:r>
            <a:endParaRPr b="1" i="0" sz="23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Lato"/>
              <a:buChar char="●"/>
            </a:pPr>
            <a:r>
              <a:rPr b="1" i="0" lang="en" sz="23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Conditional Statements ‘if-else’</a:t>
            </a:r>
            <a:endParaRPr b="1" i="0" sz="23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Lato"/>
              <a:buChar char="●"/>
            </a:pPr>
            <a:r>
              <a:rPr b="1" i="0" lang="en" sz="23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Class</a:t>
            </a:r>
            <a:endParaRPr b="1" i="0" sz="23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Lato"/>
              <a:buChar char="●"/>
            </a:pPr>
            <a:r>
              <a:rPr b="1" i="0" lang="en" sz="23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Object</a:t>
            </a:r>
            <a:endParaRPr b="1" i="0" sz="23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Lato"/>
              <a:buChar char="●"/>
            </a:pPr>
            <a:r>
              <a:rPr b="1" i="0" lang="en" sz="2300" u="none" cap="none" strike="noStrike">
                <a:solidFill>
                  <a:srgbClr val="666666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Mini-Project Problem</a:t>
            </a:r>
            <a:endParaRPr b="1" i="0" sz="23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666666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1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1"/>
          <p:cNvSpPr txBox="1"/>
          <p:nvPr/>
        </p:nvSpPr>
        <p:spPr>
          <a:xfrm>
            <a:off x="874000" y="348500"/>
            <a:ext cx="72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Declaring multiple variables in a single line</a:t>
            </a:r>
            <a:endParaRPr b="1" i="0" sz="3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41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725025" y="1133600"/>
            <a:ext cx="658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Group Declarations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int age, height;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 letter, alpha;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double radium, area;</a:t>
            </a:r>
            <a:endParaRPr b="1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759500" y="2695000"/>
            <a:ext cx="545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Group initializations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age = 10, height = 5;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 radius = 2.34, area = 4.55;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2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2"/>
          <p:cNvSpPr txBox="1"/>
          <p:nvPr/>
        </p:nvSpPr>
        <p:spPr>
          <a:xfrm>
            <a:off x="874000" y="348500"/>
            <a:ext cx="72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Operations in Java</a:t>
            </a:r>
            <a:endParaRPr b="1" i="0" sz="3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7350" y="948799"/>
            <a:ext cx="6809401" cy="36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3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 txBox="1"/>
          <p:nvPr/>
        </p:nvSpPr>
        <p:spPr>
          <a:xfrm>
            <a:off x="874000" y="348500"/>
            <a:ext cx="72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Operator precedence</a:t>
            </a:r>
            <a:endParaRPr b="1" i="0" sz="3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43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3"/>
          <p:cNvSpPr txBox="1"/>
          <p:nvPr/>
        </p:nvSpPr>
        <p:spPr>
          <a:xfrm>
            <a:off x="1080125" y="1397325"/>
            <a:ext cx="6386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Rule of BODMAS, which says; Brackets, Order, Division, Multiplication, Addition, and then Subtraction.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(10 - 4) + 3 *4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200 / 50 + (3 * 4)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10+3-4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4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/>
          <p:nvPr/>
        </p:nvSpPr>
        <p:spPr>
          <a:xfrm>
            <a:off x="874000" y="348500"/>
            <a:ext cx="72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Java Math class</a:t>
            </a:r>
            <a:endParaRPr b="1" i="0" sz="3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4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4"/>
          <p:cNvSpPr txBox="1"/>
          <p:nvPr/>
        </p:nvSpPr>
        <p:spPr>
          <a:xfrm>
            <a:off x="927025" y="1265075"/>
            <a:ext cx="6386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System.out.println("2 raised to the power 3 is " + Math.pow(2, 3));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System.out.println("Exponent squared is " + Math.exp(2));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System.out.println("The square root of 16 is " + Math.sqrt(16));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System.out.println("The cube root of 27 is " + Math.cbrt(27));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5"/>
          <p:cNvSpPr txBox="1"/>
          <p:nvPr/>
        </p:nvSpPr>
        <p:spPr>
          <a:xfrm>
            <a:off x="874000" y="348500"/>
            <a:ext cx="72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Comparative operators</a:t>
            </a:r>
            <a:endParaRPr b="1" i="0" sz="3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" y="1068038"/>
            <a:ext cx="8321352" cy="3654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 txBox="1"/>
          <p:nvPr/>
        </p:nvSpPr>
        <p:spPr>
          <a:xfrm>
            <a:off x="874000" y="348500"/>
            <a:ext cx="7293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7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Boolean operators</a:t>
            </a:r>
            <a:endParaRPr b="1" i="0" sz="27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6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325" y="1323850"/>
            <a:ext cx="8321347" cy="284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7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7"/>
          <p:cNvSpPr txBox="1"/>
          <p:nvPr/>
        </p:nvSpPr>
        <p:spPr>
          <a:xfrm>
            <a:off x="874000" y="348500"/>
            <a:ext cx="72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Problem Statement</a:t>
            </a:r>
            <a:endParaRPr b="1" i="0" sz="27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47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8325" y="1572475"/>
            <a:ext cx="57340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8"/>
          <p:cNvSpPr txBox="1"/>
          <p:nvPr/>
        </p:nvSpPr>
        <p:spPr>
          <a:xfrm>
            <a:off x="874000" y="348500"/>
            <a:ext cx="72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Problem Statement</a:t>
            </a:r>
            <a:endParaRPr b="1" i="0" sz="27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48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8"/>
          <p:cNvSpPr txBox="1"/>
          <p:nvPr/>
        </p:nvSpPr>
        <p:spPr>
          <a:xfrm>
            <a:off x="1133925" y="1004200"/>
            <a:ext cx="6626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First, compute the respective powers of two floating-point variables x and y.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Add them after taking powers.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Then, compute the absolute value of floating-point z.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Subtract this from the above-computed addition value.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take Cube Root of the answer.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inbuilt functions to calculate this expression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9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9"/>
          <p:cNvSpPr txBox="1"/>
          <p:nvPr/>
        </p:nvSpPr>
        <p:spPr>
          <a:xfrm>
            <a:off x="874000" y="348500"/>
            <a:ext cx="729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Quiz</a:t>
            </a:r>
            <a:endParaRPr b="1" i="0" sz="27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1405900" y="1380175"/>
            <a:ext cx="66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(2+3)-10 * 5;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0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String Class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50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0"/>
          <p:cNvSpPr txBox="1"/>
          <p:nvPr/>
        </p:nvSpPr>
        <p:spPr>
          <a:xfrm>
            <a:off x="725025" y="1133600"/>
            <a:ext cx="6585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Strings are immutable non-primitive data types in Java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Once a string is created it’s value cannot be changed</a:t>
            </a:r>
            <a:endParaRPr b="0" i="0" sz="1800" u="none" cap="none" strike="noStrike">
              <a:solidFill>
                <a:srgbClr val="00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wish to alter its value then a new string with a new value has to be created.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4625" y="2306050"/>
            <a:ext cx="4318723" cy="24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/>
          <p:nvPr/>
        </p:nvSpPr>
        <p:spPr>
          <a:xfrm>
            <a:off x="857250" y="1009250"/>
            <a:ext cx="79329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Lato"/>
              <a:buChar char="●"/>
            </a:pPr>
            <a:r>
              <a:rPr b="1" lang="en" sz="2300">
                <a:solidFill>
                  <a:srgbClr val="66666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Install JDK </a:t>
            </a:r>
            <a:endParaRPr b="1" i="0" sz="2300" u="none" cap="none" strike="noStrike">
              <a:solidFill>
                <a:srgbClr val="66666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Lato"/>
              <a:buChar char="●"/>
            </a:pPr>
            <a:r>
              <a:rPr b="1" lang="en" sz="2300">
                <a:solidFill>
                  <a:srgbClr val="66666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Eclipse</a:t>
            </a:r>
            <a:endParaRPr b="1" sz="2300">
              <a:solidFill>
                <a:srgbClr val="66666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Lato"/>
              <a:buChar char="●"/>
            </a:pPr>
            <a:r>
              <a:rPr b="1" lang="en" sz="2300">
                <a:solidFill>
                  <a:srgbClr val="66666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Set the Path Java_home.</a:t>
            </a:r>
            <a:endParaRPr b="1" sz="2300">
              <a:solidFill>
                <a:srgbClr val="66666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7"/>
          <p:cNvSpPr txBox="1"/>
          <p:nvPr>
            <p:ph type="title"/>
          </p:nvPr>
        </p:nvSpPr>
        <p:spPr>
          <a:xfrm>
            <a:off x="311700" y="1039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50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Install Java </a:t>
            </a:r>
            <a:endParaRPr b="1" sz="5000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1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1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String Immutability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51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1"/>
          <p:cNvSpPr txBox="1"/>
          <p:nvPr/>
        </p:nvSpPr>
        <p:spPr>
          <a:xfrm>
            <a:off x="725025" y="1133600"/>
            <a:ext cx="658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in mind that String objects are immutable, i.e, they cannot be modified once created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4650" y="1872500"/>
            <a:ext cx="4963953" cy="2828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2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2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String Class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52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676200" y="754725"/>
            <a:ext cx="77916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Concatenation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 name1 = new String("Aman");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 description = new String("is a good boy.");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 sentence = name1 + description;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System.out.println(sentence);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 name = new String("Aman");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System.out.println(name.charAt(0));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equalsIgnoreCase</a:t>
            </a:r>
            <a:endParaRPr b="0" i="0" sz="16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Equals 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String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Substrings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ToUpper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ToLower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3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3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String Class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53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725025" y="1133600"/>
            <a:ext cx="658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Strings are immutable non-primitive data types in Java.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String is created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0925" y="1689050"/>
            <a:ext cx="3099453" cy="24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3"/>
          <p:cNvSpPr txBox="1"/>
          <p:nvPr/>
        </p:nvSpPr>
        <p:spPr>
          <a:xfrm>
            <a:off x="592475" y="26393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 Pool or String Constant Pool is a special area in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 Heap memory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where string literals are stored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4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String Class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54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54"/>
          <p:cNvPicPr preferRelativeResize="0"/>
          <p:nvPr/>
        </p:nvPicPr>
        <p:blipFill rotWithShape="1">
          <a:blip r:embed="rId4">
            <a:alphaModFix/>
          </a:blip>
          <a:srcRect b="3203" l="0" r="0" t="0"/>
          <a:stretch/>
        </p:blipFill>
        <p:spPr>
          <a:xfrm>
            <a:off x="874000" y="1133600"/>
            <a:ext cx="6678326" cy="358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5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String Class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55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000" y="1042550"/>
            <a:ext cx="6718339" cy="3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6"/>
          <p:cNvSpPr txBox="1"/>
          <p:nvPr/>
        </p:nvSpPr>
        <p:spPr>
          <a:xfrm>
            <a:off x="834500" y="151000"/>
            <a:ext cx="729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String Interning is a method of storing only one copy of each distinct String Value, which must be immutable.</a:t>
            </a:r>
            <a:endParaRPr b="1" i="0" sz="1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56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000" y="1042550"/>
            <a:ext cx="6718339" cy="3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7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7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String Class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57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7"/>
          <p:cNvSpPr txBox="1"/>
          <p:nvPr/>
        </p:nvSpPr>
        <p:spPr>
          <a:xfrm>
            <a:off x="676200" y="1041100"/>
            <a:ext cx="7791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Substring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 name = new String("AmanAndAkku");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System.out.println(name.substring(0, 4));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Length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 name = new String("Aman");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System.out.println(name.length());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Replace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 name = new String("Aman");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System.out.println(name.replace('a', 'b'));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5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8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Problem String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58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8"/>
          <p:cNvSpPr txBox="1"/>
          <p:nvPr/>
        </p:nvSpPr>
        <p:spPr>
          <a:xfrm>
            <a:off x="676200" y="1041100"/>
            <a:ext cx="77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9450" y="1110275"/>
            <a:ext cx="3634605" cy="339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9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9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Problem String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59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9"/>
          <p:cNvSpPr txBox="1"/>
          <p:nvPr/>
        </p:nvSpPr>
        <p:spPr>
          <a:xfrm>
            <a:off x="676200" y="1041100"/>
            <a:ext cx="77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9"/>
          <p:cNvSpPr txBox="1"/>
          <p:nvPr/>
        </p:nvSpPr>
        <p:spPr>
          <a:xfrm>
            <a:off x="270725" y="4420575"/>
            <a:ext cx="5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https://www.hackerrank.com/challenges/java-substring/problem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800" y="1333375"/>
            <a:ext cx="3655824" cy="268991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9"/>
          <p:cNvSpPr txBox="1"/>
          <p:nvPr/>
        </p:nvSpPr>
        <p:spPr>
          <a:xfrm>
            <a:off x="4505400" y="1153800"/>
            <a:ext cx="6893400" cy="28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java.io.*;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java.util.*;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java.text.*;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java.math.*;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java.util.regex.*;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Solution {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main(String[] args) {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Scanner in = </a:t>
            </a: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Scanner(System.in);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String S = in.next();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start = in.nextInt();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" sz="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end = in.nextInt();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String result = S.substring(start,end);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System.out.println(result);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6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0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Problem String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60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0"/>
          <p:cNvSpPr txBox="1"/>
          <p:nvPr/>
        </p:nvSpPr>
        <p:spPr>
          <a:xfrm>
            <a:off x="676200" y="1041100"/>
            <a:ext cx="77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0"/>
          <p:cNvSpPr txBox="1"/>
          <p:nvPr/>
        </p:nvSpPr>
        <p:spPr>
          <a:xfrm>
            <a:off x="270700" y="4147675"/>
            <a:ext cx="68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https://www.hackerrank.com/challenges/java-string-reverse/problem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775" y="932325"/>
            <a:ext cx="5126525" cy="32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26767d75f14_1_1"/>
          <p:cNvPicPr preferRelativeResize="0"/>
          <p:nvPr/>
        </p:nvPicPr>
        <p:blipFill rotWithShape="1">
          <a:blip r:embed="rId3">
            <a:alphaModFix/>
          </a:blip>
          <a:srcRect b="54001" l="0" r="0" t="0"/>
          <a:stretch/>
        </p:blipFill>
        <p:spPr>
          <a:xfrm>
            <a:off x="1459600" y="1271325"/>
            <a:ext cx="6950050" cy="23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1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StringBuilder vs StringBuffer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61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1"/>
          <p:cNvSpPr txBox="1"/>
          <p:nvPr/>
        </p:nvSpPr>
        <p:spPr>
          <a:xfrm>
            <a:off x="676200" y="1041100"/>
            <a:ext cx="77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338" y="1178475"/>
            <a:ext cx="8143925" cy="29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2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2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StringBuilder vs StringBuffer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62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2"/>
          <p:cNvSpPr txBox="1"/>
          <p:nvPr/>
        </p:nvSpPr>
        <p:spPr>
          <a:xfrm>
            <a:off x="676200" y="1041100"/>
            <a:ext cx="77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62"/>
          <p:cNvPicPr preferRelativeResize="0"/>
          <p:nvPr/>
        </p:nvPicPr>
        <p:blipFill rotWithShape="1">
          <a:blip r:embed="rId4">
            <a:alphaModFix/>
          </a:blip>
          <a:srcRect b="18159" l="0" r="0" t="0"/>
          <a:stretch/>
        </p:blipFill>
        <p:spPr>
          <a:xfrm>
            <a:off x="2194550" y="1134300"/>
            <a:ext cx="4462527" cy="278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63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3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Casting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63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3"/>
          <p:cNvSpPr txBox="1"/>
          <p:nvPr/>
        </p:nvSpPr>
        <p:spPr>
          <a:xfrm>
            <a:off x="676200" y="1041100"/>
            <a:ext cx="77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Casting in java is the assigning values of one type to another</a:t>
            </a:r>
            <a:endParaRPr b="0" i="0" sz="14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3"/>
          <p:cNvSpPr txBox="1"/>
          <p:nvPr/>
        </p:nvSpPr>
        <p:spPr>
          <a:xfrm>
            <a:off x="730750" y="1441300"/>
            <a:ext cx="61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only assign values of a number type to another type storing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3"/>
          <p:cNvSpPr txBox="1"/>
          <p:nvPr/>
        </p:nvSpPr>
        <p:spPr>
          <a:xfrm>
            <a:off x="730750" y="1752625"/>
            <a:ext cx="6665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Implicit casting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This casting is done by java implicitly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i.e. on its own. It is assigning smaller values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to larger data types.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float price = 100.00F;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int gst = 18;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float finalPrice = price + gst;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Explicit casting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casting is done by the programmer. It is assigning larger values to smaller data types.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price = 100;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 gst = 18.00F;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finalPrice = price + (int)gst;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64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4"/>
          <p:cNvSpPr txBox="1"/>
          <p:nvPr/>
        </p:nvSpPr>
        <p:spPr>
          <a:xfrm>
            <a:off x="834500" y="309000"/>
            <a:ext cx="729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Casting : Auto widening and explicit narrowing</a:t>
            </a:r>
            <a:endParaRPr b="1" i="0" sz="1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64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4"/>
          <p:cNvSpPr txBox="1"/>
          <p:nvPr/>
        </p:nvSpPr>
        <p:spPr>
          <a:xfrm>
            <a:off x="711000" y="1120650"/>
            <a:ext cx="666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 is implicitly casted from small sized primitive type to big sized primitive type. This is called </a:t>
            </a:r>
            <a:r>
              <a:rPr b="1" i="0" lang="en" sz="1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auto-widening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4"/>
          <p:cNvSpPr txBox="1"/>
          <p:nvPr/>
        </p:nvSpPr>
        <p:spPr>
          <a:xfrm>
            <a:off x="711000" y="1917000"/>
            <a:ext cx="729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 is automatically casted from byte to short, short to int, int to long, long to float and float to double.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4"/>
          <p:cNvSpPr txBox="1"/>
          <p:nvPr/>
        </p:nvSpPr>
        <p:spPr>
          <a:xfrm>
            <a:off x="671475" y="2504350"/>
            <a:ext cx="801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explicitly convert the data from double to float, float to long, long to int, int to short and short to byte This is called </a:t>
            </a:r>
            <a:r>
              <a:rPr b="1" i="0" lang="en" sz="1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explicit narrowing.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2050" y="3009500"/>
            <a:ext cx="6043300" cy="17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834500" y="309000"/>
            <a:ext cx="729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Casting : Auto widening and explicit narrowing</a:t>
            </a:r>
            <a:endParaRPr b="1" i="0" sz="1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65"/>
          <p:cNvPicPr preferRelativeResize="0"/>
          <p:nvPr/>
        </p:nvPicPr>
        <p:blipFill rotWithShape="1">
          <a:blip r:embed="rId4">
            <a:alphaModFix/>
          </a:blip>
          <a:srcRect b="14823" l="0" r="0" t="17853"/>
          <a:stretch/>
        </p:blipFill>
        <p:spPr>
          <a:xfrm>
            <a:off x="1238625" y="1402200"/>
            <a:ext cx="7040525" cy="261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6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6"/>
          <p:cNvSpPr txBox="1"/>
          <p:nvPr/>
        </p:nvSpPr>
        <p:spPr>
          <a:xfrm>
            <a:off x="834500" y="309000"/>
            <a:ext cx="7293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Constants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66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6"/>
          <p:cNvSpPr txBox="1"/>
          <p:nvPr/>
        </p:nvSpPr>
        <p:spPr>
          <a:xfrm>
            <a:off x="711000" y="1120650"/>
            <a:ext cx="666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constant is a variable whose value cannot change once it has been assigned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6"/>
          <p:cNvSpPr txBox="1"/>
          <p:nvPr/>
        </p:nvSpPr>
        <p:spPr>
          <a:xfrm>
            <a:off x="711000" y="1917000"/>
            <a:ext cx="729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 float pi = 3.14f;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67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7"/>
          <p:cNvSpPr txBox="1"/>
          <p:nvPr/>
        </p:nvSpPr>
        <p:spPr>
          <a:xfrm>
            <a:off x="834500" y="309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Keywords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67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7"/>
          <p:cNvSpPr txBox="1"/>
          <p:nvPr/>
        </p:nvSpPr>
        <p:spPr>
          <a:xfrm>
            <a:off x="711000" y="1120650"/>
            <a:ext cx="6665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keywords are also known as reserved words.</a:t>
            </a:r>
            <a:endParaRPr b="0" i="0" sz="2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0" name="Google Shape;60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538" y="1545225"/>
            <a:ext cx="6589536" cy="31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6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8"/>
          <p:cNvSpPr txBox="1"/>
          <p:nvPr/>
        </p:nvSpPr>
        <p:spPr>
          <a:xfrm>
            <a:off x="834500" y="309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Operators in Java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68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68"/>
          <p:cNvSpPr txBox="1"/>
          <p:nvPr/>
        </p:nvSpPr>
        <p:spPr>
          <a:xfrm>
            <a:off x="711000" y="1120650"/>
            <a:ext cx="66654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A3D"/>
              </a:buClr>
              <a:buSzPts val="2300"/>
              <a:buFont typeface="Roboto"/>
              <a:buChar char="●"/>
            </a:pPr>
            <a:r>
              <a:rPr b="0" i="0" lang="en" sz="2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Unary Operator,</a:t>
            </a:r>
            <a:endParaRPr b="0" i="0" sz="2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A3D"/>
              </a:buClr>
              <a:buSzPts val="2300"/>
              <a:buFont typeface="Roboto"/>
              <a:buChar char="●"/>
            </a:pPr>
            <a:r>
              <a:rPr b="0" i="0" lang="en" sz="2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Arithmetic Operator,</a:t>
            </a:r>
            <a:endParaRPr b="0" i="0" sz="2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A3D"/>
              </a:buClr>
              <a:buSzPts val="2300"/>
              <a:buFont typeface="Roboto"/>
              <a:buChar char="●"/>
            </a:pPr>
            <a:r>
              <a:rPr b="0" i="0" lang="en" sz="2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Shift Operator,</a:t>
            </a:r>
            <a:endParaRPr b="0" i="0" sz="2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A3D"/>
              </a:buClr>
              <a:buSzPts val="2300"/>
              <a:buFont typeface="Roboto"/>
              <a:buChar char="●"/>
            </a:pPr>
            <a:r>
              <a:rPr b="0" i="0" lang="en" sz="2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Relational Operator,</a:t>
            </a:r>
            <a:endParaRPr b="0" i="0" sz="2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A3D"/>
              </a:buClr>
              <a:buSzPts val="2300"/>
              <a:buFont typeface="Roboto"/>
              <a:buChar char="●"/>
            </a:pPr>
            <a:r>
              <a:rPr b="0" i="0" lang="en" sz="2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Bitwise Operator,</a:t>
            </a:r>
            <a:endParaRPr b="0" i="0" sz="2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A3D"/>
              </a:buClr>
              <a:buSzPts val="2300"/>
              <a:buFont typeface="Roboto"/>
              <a:buChar char="●"/>
            </a:pPr>
            <a:r>
              <a:rPr b="0" i="0" lang="en" sz="2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Logical Operator,</a:t>
            </a:r>
            <a:endParaRPr b="0" i="0" sz="2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A3D"/>
              </a:buClr>
              <a:buSzPts val="2300"/>
              <a:buFont typeface="Roboto"/>
              <a:buChar char="●"/>
            </a:pPr>
            <a:r>
              <a:rPr b="0" i="0" lang="en" sz="2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Ternary Operator and</a:t>
            </a:r>
            <a:endParaRPr b="0" i="0" sz="2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A3D"/>
              </a:buClr>
              <a:buSzPts val="2300"/>
              <a:buFont typeface="Roboto"/>
              <a:buChar char="●"/>
            </a:pPr>
            <a:r>
              <a:rPr b="0" i="0" lang="en" sz="2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Assignment Operator.</a:t>
            </a:r>
            <a:endParaRPr b="0" i="0" sz="2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9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9"/>
          <p:cNvSpPr txBox="1"/>
          <p:nvPr/>
        </p:nvSpPr>
        <p:spPr>
          <a:xfrm>
            <a:off x="5203975" y="1765450"/>
            <a:ext cx="3546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Operator Precedence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69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726" y="58463"/>
            <a:ext cx="5388425" cy="46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7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0"/>
          <p:cNvSpPr txBox="1"/>
          <p:nvPr/>
        </p:nvSpPr>
        <p:spPr>
          <a:xfrm>
            <a:off x="834500" y="309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Math Class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70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0"/>
          <p:cNvSpPr txBox="1"/>
          <p:nvPr/>
        </p:nvSpPr>
        <p:spPr>
          <a:xfrm>
            <a:off x="711000" y="1120650"/>
            <a:ext cx="6665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Math is an important class in Java that is extensively used and has a lot of interesting functions. 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import - import java.lang.Math;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 functions include: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 a = 10;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int b = 20;</a:t>
            </a:r>
            <a:endParaRPr b="0" i="0" sz="1300" u="none" cap="none" strike="noStrike">
              <a:solidFill>
                <a:srgbClr val="192A3D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Math.max(a, b);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 a = 10;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 b = 20;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Math.min(a,b);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 randomNumber = (int)(Math.random()*100);</a:t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/>
          <p:nvPr/>
        </p:nvSpPr>
        <p:spPr>
          <a:xfrm>
            <a:off x="3120400" y="3994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https://norvig.com/21-days.html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8663" y="743900"/>
            <a:ext cx="6466683" cy="298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71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1"/>
          <p:cNvSpPr txBox="1"/>
          <p:nvPr/>
        </p:nvSpPr>
        <p:spPr>
          <a:xfrm>
            <a:off x="834500" y="309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Taking Input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71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1"/>
          <p:cNvSpPr txBox="1"/>
          <p:nvPr/>
        </p:nvSpPr>
        <p:spPr>
          <a:xfrm>
            <a:off x="711000" y="1120650"/>
            <a:ext cx="66654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take input using the </a:t>
            </a:r>
            <a:r>
              <a:rPr b="1" i="0" lang="en" sz="19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Scanner class </a:t>
            </a:r>
            <a:r>
              <a:rPr b="0" i="0" lang="en" sz="19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input various types of data using it. </a:t>
            </a:r>
            <a:endParaRPr b="0" i="0" sz="19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import the Scanner class - import java.util.Scanner;</a:t>
            </a:r>
            <a:endParaRPr b="0" i="0" sz="19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Example :</a:t>
            </a:r>
            <a:endParaRPr b="0" i="0" sz="19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Scanner sc = new Scanner(System.in);</a:t>
            </a:r>
            <a:endParaRPr b="0" i="0" sz="19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 n = sc.nextInt();</a:t>
            </a:r>
            <a:endParaRPr b="0" i="0" sz="19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float a = sc.nextFloat();</a:t>
            </a:r>
            <a:endParaRPr b="0" i="0" sz="19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String name = sc.next();</a:t>
            </a:r>
            <a:endParaRPr b="0" i="0" sz="19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String line = sc.nextLine();</a:t>
            </a:r>
            <a:endParaRPr b="0" i="0" sz="19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72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2"/>
          <p:cNvSpPr txBox="1"/>
          <p:nvPr/>
        </p:nvSpPr>
        <p:spPr>
          <a:xfrm>
            <a:off x="834500" y="309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Conditional Statements ifelse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72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2"/>
          <p:cNvSpPr txBox="1"/>
          <p:nvPr/>
        </p:nvSpPr>
        <p:spPr>
          <a:xfrm>
            <a:off x="711000" y="1120650"/>
            <a:ext cx="6665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if(boolean) {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//Code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 else {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//Code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73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3"/>
          <p:cNvSpPr txBox="1"/>
          <p:nvPr/>
        </p:nvSpPr>
        <p:spPr>
          <a:xfrm>
            <a:off x="834500" y="309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Conditional Statements ifelse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p73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3"/>
          <p:cNvSpPr txBox="1"/>
          <p:nvPr/>
        </p:nvSpPr>
        <p:spPr>
          <a:xfrm>
            <a:off x="711000" y="1120650"/>
            <a:ext cx="6665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 age = 30;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if(age &gt; 18) {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System.out.println("This is an adult");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 else {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System.out.println("This is not an adult");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74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4"/>
          <p:cNvSpPr txBox="1"/>
          <p:nvPr/>
        </p:nvSpPr>
        <p:spPr>
          <a:xfrm>
            <a:off x="834500" y="309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Coding Exercise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74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74"/>
          <p:cNvSpPr txBox="1"/>
          <p:nvPr/>
        </p:nvSpPr>
        <p:spPr>
          <a:xfrm>
            <a:off x="711000" y="1120650"/>
            <a:ext cx="6665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Coding exercise#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Given a number x, you should check whether it is even or odd.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it is even, then store "even" in answer.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it is odd, then store "odd" in answer.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7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5"/>
          <p:cNvSpPr txBox="1"/>
          <p:nvPr/>
        </p:nvSpPr>
        <p:spPr>
          <a:xfrm>
            <a:off x="834500" y="309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Coding Exercise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p75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75"/>
          <p:cNvSpPr txBox="1"/>
          <p:nvPr/>
        </p:nvSpPr>
        <p:spPr>
          <a:xfrm>
            <a:off x="711000" y="1120650"/>
            <a:ext cx="6665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String answer;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if (x % 2 == 0) {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answer = "even";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} else {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answer = "odd";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}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return answer;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7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6"/>
          <p:cNvSpPr txBox="1"/>
          <p:nvPr/>
        </p:nvSpPr>
        <p:spPr>
          <a:xfrm>
            <a:off x="834500" y="309000"/>
            <a:ext cx="729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Conditional Statements Switch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76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76"/>
          <p:cNvSpPr txBox="1"/>
          <p:nvPr/>
        </p:nvSpPr>
        <p:spPr>
          <a:xfrm>
            <a:off x="711000" y="1120650"/>
            <a:ext cx="66654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switch(expression) {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case x: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// code block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break;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case y: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// code block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break;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default: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// code block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77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7"/>
          <p:cNvSpPr txBox="1"/>
          <p:nvPr/>
        </p:nvSpPr>
        <p:spPr>
          <a:xfrm>
            <a:off x="834500" y="309000"/>
            <a:ext cx="72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While Loop</a:t>
            </a:r>
            <a:endParaRPr b="1" i="0" sz="36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77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7"/>
          <p:cNvSpPr txBox="1"/>
          <p:nvPr/>
        </p:nvSpPr>
        <p:spPr>
          <a:xfrm>
            <a:off x="711000" y="1120650"/>
            <a:ext cx="666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 i = 0;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while (i &lt; 5) {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System.out.println(i);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i++;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7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8"/>
          <p:cNvSpPr txBox="1"/>
          <p:nvPr/>
        </p:nvSpPr>
        <p:spPr>
          <a:xfrm>
            <a:off x="834500" y="309000"/>
            <a:ext cx="72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Do While Loop</a:t>
            </a:r>
            <a:endParaRPr b="1" i="0" sz="36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78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78"/>
          <p:cNvSpPr txBox="1"/>
          <p:nvPr/>
        </p:nvSpPr>
        <p:spPr>
          <a:xfrm>
            <a:off x="711000" y="1120650"/>
            <a:ext cx="6665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do-while loop is used to iterate a part of the program repeatedly, until the specified condition is true. </a:t>
            </a:r>
            <a:br>
              <a:rPr b="0" i="0" lang="en" sz="2100" u="none" cap="none" strike="noStrike">
                <a:solidFill>
                  <a:srgbClr val="192A3D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do-while loop is called an </a:t>
            </a: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exit control loop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333333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do{    </a:t>
            </a:r>
            <a:endParaRPr b="0" i="0" sz="2200" u="none" cap="none" strike="noStrik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//code to be executed / loop body  </a:t>
            </a:r>
            <a:endParaRPr b="0" i="0" sz="2200" u="none" cap="none" strike="noStrik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//update statement   </a:t>
            </a:r>
            <a:endParaRPr b="0" i="0" sz="2200" u="none" cap="none" strike="noStrik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}while (condition);   </a:t>
            </a:r>
            <a:endParaRPr b="0" i="0" sz="2200" u="none" cap="none" strike="noStrik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163" y="113725"/>
            <a:ext cx="7845674" cy="44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80"/>
          <p:cNvPicPr preferRelativeResize="0"/>
          <p:nvPr/>
        </p:nvPicPr>
        <p:blipFill rotWithShape="1">
          <a:blip r:embed="rId3">
            <a:alphaModFix/>
          </a:blip>
          <a:srcRect b="21881" l="0" r="0" t="0"/>
          <a:stretch/>
        </p:blipFill>
        <p:spPr>
          <a:xfrm>
            <a:off x="1026350" y="333025"/>
            <a:ext cx="7675100" cy="37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/>
          <p:nvPr>
            <p:ph type="title"/>
          </p:nvPr>
        </p:nvSpPr>
        <p:spPr>
          <a:xfrm>
            <a:off x="247375" y="366800"/>
            <a:ext cx="8444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300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What is Java?</a:t>
            </a:r>
            <a:endParaRPr b="1" sz="4300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9"/>
          <p:cNvSpPr txBox="1"/>
          <p:nvPr/>
        </p:nvSpPr>
        <p:spPr>
          <a:xfrm>
            <a:off x="844450" y="1458600"/>
            <a:ext cx="4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 is an </a:t>
            </a:r>
            <a:r>
              <a:rPr b="1" i="0" lang="en" sz="1400" u="none" cap="none" strike="noStrike">
                <a:solidFill>
                  <a:srgbClr val="000000"/>
                </a:solidFill>
              </a:rPr>
              <a:t>object oriented language. 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04" name="Google Shape;104;p9"/>
          <p:cNvSpPr txBox="1"/>
          <p:nvPr/>
        </p:nvSpPr>
        <p:spPr>
          <a:xfrm>
            <a:off x="798725" y="2106875"/>
            <a:ext cx="356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 is a programming language and computing platform first released by Sun Microsystems in 1995.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8864" y="1008575"/>
            <a:ext cx="3405881" cy="34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81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1"/>
          <p:cNvSpPr txBox="1"/>
          <p:nvPr/>
        </p:nvSpPr>
        <p:spPr>
          <a:xfrm>
            <a:off x="834500" y="309000"/>
            <a:ext cx="72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For LOOP</a:t>
            </a:r>
            <a:endParaRPr b="1" i="0" sz="36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81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81"/>
          <p:cNvSpPr txBox="1"/>
          <p:nvPr/>
        </p:nvSpPr>
        <p:spPr>
          <a:xfrm>
            <a:off x="711000" y="1120650"/>
            <a:ext cx="6665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(int i = 0; i &lt;= 10; i = i + 2) {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System.out.println(i);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82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82"/>
          <p:cNvSpPr txBox="1"/>
          <p:nvPr/>
        </p:nvSpPr>
        <p:spPr>
          <a:xfrm>
            <a:off x="834500" y="309000"/>
            <a:ext cx="72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For Each Loop</a:t>
            </a:r>
            <a:endParaRPr b="1" i="0" sz="36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82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82"/>
          <p:cNvSpPr txBox="1"/>
          <p:nvPr/>
        </p:nvSpPr>
        <p:spPr>
          <a:xfrm>
            <a:off x="711000" y="1120650"/>
            <a:ext cx="6665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String[] cars = {"Volvo", "BMW", "Ford", "Mazda"};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(String i : cars) {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System.out.println(i);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83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3"/>
          <p:cNvSpPr txBox="1"/>
          <p:nvPr/>
        </p:nvSpPr>
        <p:spPr>
          <a:xfrm>
            <a:off x="834500" y="309000"/>
            <a:ext cx="72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Break &amp; Continue</a:t>
            </a:r>
            <a:endParaRPr b="1" i="0" sz="36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1" name="Google Shape;721;p83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83"/>
          <p:cNvSpPr txBox="1"/>
          <p:nvPr/>
        </p:nvSpPr>
        <p:spPr>
          <a:xfrm>
            <a:off x="711000" y="1120650"/>
            <a:ext cx="66654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(int i = 0; i &lt; 10; i++) {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if (i == 4) {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break;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}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System.out.println(i);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84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4"/>
          <p:cNvSpPr txBox="1"/>
          <p:nvPr/>
        </p:nvSpPr>
        <p:spPr>
          <a:xfrm>
            <a:off x="834500" y="309000"/>
            <a:ext cx="72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Break &amp; Continue</a:t>
            </a:r>
            <a:endParaRPr b="1" i="0" sz="36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84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84"/>
          <p:cNvSpPr txBox="1"/>
          <p:nvPr/>
        </p:nvSpPr>
        <p:spPr>
          <a:xfrm>
            <a:off x="711000" y="1120650"/>
            <a:ext cx="66654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(int i = 0; i &lt; 10; i++) {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if (i == 4) {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continue;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}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System.out.println(i);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8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5"/>
          <p:cNvSpPr txBox="1"/>
          <p:nvPr/>
        </p:nvSpPr>
        <p:spPr>
          <a:xfrm>
            <a:off x="834500" y="309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Conditional Statements ifelse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p85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85"/>
          <p:cNvSpPr txBox="1"/>
          <p:nvPr/>
        </p:nvSpPr>
        <p:spPr>
          <a:xfrm>
            <a:off x="711000" y="1120650"/>
            <a:ext cx="6665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 </a:t>
            </a:r>
            <a:r>
              <a:rPr b="0" i="0" lang="en" sz="25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https://www.hackerrank.com/challenges/java-if-else/problem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8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86"/>
          <p:cNvSpPr txBox="1"/>
          <p:nvPr/>
        </p:nvSpPr>
        <p:spPr>
          <a:xfrm>
            <a:off x="834500" y="101625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Conditional Statements ifelse</a:t>
            </a:r>
            <a:endParaRPr b="1" i="0" sz="3900" u="none" cap="none" strike="noStrike">
              <a:solidFill>
                <a:srgbClr val="FF0000"/>
              </a:solidFill>
              <a:highlight>
                <a:srgbClr val="FCE5C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86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6"/>
          <p:cNvSpPr txBox="1"/>
          <p:nvPr/>
        </p:nvSpPr>
        <p:spPr>
          <a:xfrm>
            <a:off x="711000" y="1120650"/>
            <a:ext cx="666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192A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Solution</a:t>
            </a:r>
            <a:endParaRPr b="0" i="0" sz="2500" u="none" cap="none" strike="noStrike">
              <a:solidFill>
                <a:srgbClr val="192A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86"/>
          <p:cNvSpPr txBox="1"/>
          <p:nvPr/>
        </p:nvSpPr>
        <p:spPr>
          <a:xfrm>
            <a:off x="3140175" y="659600"/>
            <a:ext cx="51447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java.io.*;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java.math.*;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java.security.*;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java.text.*;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java.util.*;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java.util.concurrent.*;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java.util.regex.*;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class Solution {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private static final Scanner scanner = new Scanner(System.in);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public static void main(String[] args) {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int N = scanner.nextInt();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scanner.skip("(\r\n|[\n\r\u2028\u2029\u0085])?");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if(N%2!=0){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System.out.println("Weird");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}else{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if(N &gt;= 2 &amp;&amp; N &lt;= 5){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System.out.println("Not Weird");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}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if(N &gt;= 6 &amp;&amp; N &lt;= 20){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System.out.println("Weird");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}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if(N &gt; 20){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System.out.println("Not Weird");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}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scanner.close();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87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87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Arrays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87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87"/>
          <p:cNvSpPr txBox="1"/>
          <p:nvPr/>
        </p:nvSpPr>
        <p:spPr>
          <a:xfrm>
            <a:off x="676200" y="1041100"/>
            <a:ext cx="77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a list of elements of the same type i.e. a list of integers,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87"/>
          <p:cNvSpPr txBox="1"/>
          <p:nvPr/>
        </p:nvSpPr>
        <p:spPr>
          <a:xfrm>
            <a:off x="878850" y="1974950"/>
            <a:ext cx="619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an Array (method 1) - with new keyword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int[] marks = new int[3];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marks[0] = 97;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marks[1] = 98;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marks[2] = 95;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an Array (method 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int[] marks = {98, 97, 95};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8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88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Problem Max in Array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88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88"/>
          <p:cNvSpPr txBox="1"/>
          <p:nvPr/>
        </p:nvSpPr>
        <p:spPr>
          <a:xfrm>
            <a:off x="676200" y="1041100"/>
            <a:ext cx="77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in ARRAY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88"/>
          <p:cNvSpPr txBox="1"/>
          <p:nvPr/>
        </p:nvSpPr>
        <p:spPr>
          <a:xfrm>
            <a:off x="878850" y="1974950"/>
            <a:ext cx="61914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Sample input &amp; output </a:t>
            </a:r>
            <a:r>
              <a:rPr b="0" i="0" lang="en" sz="1300" u="none" cap="none" strike="noStrike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#</a:t>
            </a:r>
            <a:endParaRPr b="0" i="0" sz="1300" u="none" cap="none" strike="noStrike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Input: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{4, 10, 12, 17, 11}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Output: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17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89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9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Functions / Methods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89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89"/>
          <p:cNvSpPr txBox="1"/>
          <p:nvPr/>
        </p:nvSpPr>
        <p:spPr>
          <a:xfrm>
            <a:off x="1091800" y="1279475"/>
            <a:ext cx="461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function is a block of code which takes some input, performs some operations and returns some output.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functions stored inside classes are called methods.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function we have used is called main.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750" y="2414650"/>
            <a:ext cx="3739737" cy="208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0"/>
          <p:cNvSpPr txBox="1"/>
          <p:nvPr/>
        </p:nvSpPr>
        <p:spPr>
          <a:xfrm>
            <a:off x="657425" y="821800"/>
            <a:ext cx="8073000" cy="3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i="0" sz="1700" u="none" cap="none" strike="noStrike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Write a static method 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checkSum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that adds two integer arguments and returns 0, 1 or 2.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●"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Takes two integers 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one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two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its input. Arguments are </a:t>
            </a:r>
            <a:r>
              <a:rPr b="0" i="1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pass by value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the method.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●"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Has a 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variable whose value gets updated as explained below.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●"/>
            </a:pP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Adds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and </a:t>
            </a:r>
            <a:r>
              <a:rPr b="0" i="1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checks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if their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sum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less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than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100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which case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○"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Sets the value of the 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variable to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●"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If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sum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greater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than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100</a:t>
            </a:r>
            <a:endParaRPr b="1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○"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Sets the value of the 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variable to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●"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If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sum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equal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100</a:t>
            </a:r>
            <a:endParaRPr b="1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○"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Sets the value of the 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variable to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●"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end, it will 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check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variable.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/>
          <p:nvPr/>
        </p:nvSpPr>
        <p:spPr>
          <a:xfrm>
            <a:off x="651500" y="205750"/>
            <a:ext cx="5803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Primary goals in the creation of the Java language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850" y="772175"/>
            <a:ext cx="5376275" cy="375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1"/>
          <p:cNvSpPr txBox="1"/>
          <p:nvPr/>
        </p:nvSpPr>
        <p:spPr>
          <a:xfrm>
            <a:off x="657425" y="821800"/>
            <a:ext cx="80730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public static int checkSum(int one, int two) {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//Write your code here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//Declare the necessary variable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int check;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int sum = one + two;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if (sum &lt; 100) {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check = 0;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} else if (sum &gt; 100) {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check = 1;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} else {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check = 2;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}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//Change the return variable as well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return check;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}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98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650"/>
              <a:buFont typeface="Georgia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Char char="●"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2"/>
          <p:cNvSpPr txBox="1"/>
          <p:nvPr/>
        </p:nvSpPr>
        <p:spPr>
          <a:xfrm>
            <a:off x="657425" y="821800"/>
            <a:ext cx="80730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Problem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Sample input#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 = 3557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Sample output#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sum = 3 + 5 + 5 + 7 = 20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93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3"/>
          <p:cNvSpPr txBox="1"/>
          <p:nvPr/>
        </p:nvSpPr>
        <p:spPr>
          <a:xfrm>
            <a:off x="834500" y="1510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Problems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93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3"/>
          <p:cNvSpPr txBox="1"/>
          <p:nvPr/>
        </p:nvSpPr>
        <p:spPr>
          <a:xfrm>
            <a:off x="676200" y="1041100"/>
            <a:ext cx="77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93"/>
          <p:cNvSpPr txBox="1"/>
          <p:nvPr/>
        </p:nvSpPr>
        <p:spPr>
          <a:xfrm>
            <a:off x="878850" y="1974950"/>
            <a:ext cx="6191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problem of sum</a:t>
            </a:r>
            <a:endParaRPr b="1" i="0" sz="1300" u="none" cap="none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 array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Function with return check variable</a:t>
            </a:r>
            <a:endParaRPr b="1" i="0" sz="1300" u="none" cap="none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4"/>
          <p:cNvSpPr txBox="1"/>
          <p:nvPr/>
        </p:nvSpPr>
        <p:spPr>
          <a:xfrm>
            <a:off x="647750" y="193350"/>
            <a:ext cx="8073000" cy="4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package CoreJavaP3.Loops;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public class SumOfDigit {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public static void main(String[] args) {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int input = 3453;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int sum= 0;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while(input &gt; 0){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sum = sum + input%10;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input = input/10;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}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System.out.println(sum);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9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5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Class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95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5"/>
          <p:cNvSpPr txBox="1"/>
          <p:nvPr/>
        </p:nvSpPr>
        <p:spPr>
          <a:xfrm>
            <a:off x="1091800" y="1279475"/>
            <a:ext cx="461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class is a group of objects which have common properties. A class can have some properties and functions (called methods).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class we have used is Main.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2150" y="2491400"/>
            <a:ext cx="3739737" cy="20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95"/>
          <p:cNvPicPr preferRelativeResize="0"/>
          <p:nvPr/>
        </p:nvPicPr>
        <p:blipFill rotWithShape="1">
          <a:blip r:embed="rId5">
            <a:alphaModFix/>
          </a:blip>
          <a:srcRect b="16534" l="0" r="0" t="5101"/>
          <a:stretch/>
        </p:blipFill>
        <p:spPr>
          <a:xfrm>
            <a:off x="5314100" y="1390375"/>
            <a:ext cx="3552025" cy="238834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5"/>
          <p:cNvSpPr txBox="1"/>
          <p:nvPr/>
        </p:nvSpPr>
        <p:spPr>
          <a:xfrm>
            <a:off x="4691425" y="3693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 class is created, no memory is allocated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96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96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Objects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96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96"/>
          <p:cNvPicPr preferRelativeResize="0"/>
          <p:nvPr/>
        </p:nvPicPr>
        <p:blipFill rotWithShape="1">
          <a:blip r:embed="rId4">
            <a:alphaModFix/>
          </a:blip>
          <a:srcRect b="1283" l="0" r="5141" t="0"/>
          <a:stretch/>
        </p:blipFill>
        <p:spPr>
          <a:xfrm>
            <a:off x="502150" y="1262837"/>
            <a:ext cx="5528449" cy="32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96"/>
          <p:cNvSpPr txBox="1"/>
          <p:nvPr/>
        </p:nvSpPr>
        <p:spPr>
          <a:xfrm>
            <a:off x="6144000" y="1393875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b="0" i="0" lang="en" sz="13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an instance of a class. All data members and member functions of the class can be accessed with the help of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96"/>
          <p:cNvSpPr txBox="1"/>
          <p:nvPr/>
        </p:nvSpPr>
        <p:spPr>
          <a:xfrm>
            <a:off x="6030600" y="28319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Objects are allocated memory space whenever they are created.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97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97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Class  &amp; Objects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97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3475" y="1149612"/>
            <a:ext cx="3814650" cy="34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98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8"/>
          <p:cNvSpPr txBox="1"/>
          <p:nvPr/>
        </p:nvSpPr>
        <p:spPr>
          <a:xfrm>
            <a:off x="874000" y="348500"/>
            <a:ext cx="729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rgbClr val="FF0000"/>
                </a:solidFill>
                <a:highlight>
                  <a:srgbClr val="FCE5CD"/>
                </a:highlight>
                <a:latin typeface="Lato"/>
                <a:ea typeface="Lato"/>
                <a:cs typeface="Lato"/>
                <a:sym typeface="Lato"/>
              </a:rPr>
              <a:t>Class</a:t>
            </a:r>
            <a:endParaRPr b="1" i="0" sz="1500" u="none" cap="none" strike="noStrike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98"/>
          <p:cNvSpPr txBox="1"/>
          <p:nvPr/>
        </p:nvSpPr>
        <p:spPr>
          <a:xfrm>
            <a:off x="8626150" y="2639350"/>
            <a:ext cx="380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401 Response</a:t>
            </a:r>
            <a:endParaRPr b="0" i="0" sz="300" u="none" cap="none" strike="noStrike"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98"/>
          <p:cNvSpPr txBox="1"/>
          <p:nvPr/>
        </p:nvSpPr>
        <p:spPr>
          <a:xfrm>
            <a:off x="396400" y="1343900"/>
            <a:ext cx="84984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Every class in Java can be composed of the following elements: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fields, member variables or instance variables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- These are variables that hold data specific to a particular object. For each object of a class, there is one field.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member methods or instance method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- These perform operations on objects and are defined within the class.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static or class field</a:t>
            </a:r>
            <a:r>
              <a:rPr b="0" i="0" lang="en" sz="1200" u="none" cap="none" strike="noStrike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- These fields are common to any object within the same class. They can only exist once in the class irrespective of the total number of objects in the class.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static or class methods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- These methods do not affect a specific object in the class.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350"/>
              <a:buFont typeface="Georgia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inner classes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- At times a class will be defined within a class if it is a subset of another class. The class contained within another is the </a:t>
            </a:r>
            <a:r>
              <a:rPr b="1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inner</a:t>
            </a:r>
            <a:r>
              <a:rPr b="0" i="0" lang="en" sz="1350" u="none" cap="none" strike="noStrike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class.</a:t>
            </a:r>
            <a:endParaRPr b="0" i="0" sz="1350" u="none" cap="none" strike="noStrike">
              <a:solidFill>
                <a:srgbClr val="3D3D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6b281c37f0_0_0"/>
          <p:cNvSpPr txBox="1"/>
          <p:nvPr>
            <p:ph type="title"/>
          </p:nvPr>
        </p:nvSpPr>
        <p:spPr>
          <a:xfrm>
            <a:off x="499400" y="1625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What is your </a:t>
            </a:r>
            <a:r>
              <a:rPr b="1" lang="en" sz="50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Biggest takeaway</a:t>
            </a: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 from this...</a:t>
            </a:r>
            <a:endParaRPr b="1" sz="50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6" name="Google Shape;846;g26b281c37f0_0_0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6b281c37f0_0_5"/>
          <p:cNvSpPr txBox="1"/>
          <p:nvPr>
            <p:ph type="title"/>
          </p:nvPr>
        </p:nvSpPr>
        <p:spPr>
          <a:xfrm>
            <a:off x="499400" y="1625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Action Item</a:t>
            </a:r>
            <a:b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5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Block at least</a:t>
            </a:r>
            <a:endParaRPr b="1" sz="5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 5-7 hour per Weekend.</a:t>
            </a:r>
            <a:endParaRPr b="1" sz="50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2" name="Google Shape;852;g26b281c37f0_0_5"/>
          <p:cNvPicPr preferRelativeResize="0"/>
          <p:nvPr/>
        </p:nvPicPr>
        <p:blipFill rotWithShape="1">
          <a:blip r:embed="rId3">
            <a:alphaModFix/>
          </a:blip>
          <a:srcRect b="0" l="22069" r="18332" t="0"/>
          <a:stretch/>
        </p:blipFill>
        <p:spPr>
          <a:xfrm>
            <a:off x="8498325" y="58475"/>
            <a:ext cx="466524" cy="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